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89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6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271"/>
    <p:restoredTop sz="94677"/>
  </p:normalViewPr>
  <p:slideViewPr>
    <p:cSldViewPr snapToGrid="0">
      <p:cViewPr varScale="1">
        <p:scale>
          <a:sx n="101" d="100"/>
          <a:sy n="101" d="100"/>
        </p:scale>
        <p:origin x="45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svg"/><Relationship Id="rId1" Type="http://schemas.openxmlformats.org/officeDocument/2006/relationships/image" Target="../media/image24.png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svg"/><Relationship Id="rId1" Type="http://schemas.openxmlformats.org/officeDocument/2006/relationships/image" Target="../media/image24.png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99ACB05-D3A7-4BE3-B46A-19BC6F4F4864}" type="doc">
      <dgm:prSet loTypeId="urn:microsoft.com/office/officeart/2016/7/layout/BasicLinearProcessNumbered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480FBABF-3999-42A4-A2CA-B3294197610B}">
      <dgm:prSet/>
      <dgm:spPr/>
      <dgm:t>
        <a:bodyPr/>
        <a:lstStyle/>
        <a:p>
          <a:r>
            <a:rPr lang="en-US"/>
            <a:t>Only 43% of people know what is in their workplace retirement accounts.</a:t>
          </a:r>
        </a:p>
      </dgm:t>
    </dgm:pt>
    <dgm:pt modelId="{99C8D1C2-73E6-4FA7-9D71-AABCC6E3FC77}" type="parTrans" cxnId="{282DCBF3-9BF0-47B4-806C-223E94A3F6B6}">
      <dgm:prSet/>
      <dgm:spPr/>
      <dgm:t>
        <a:bodyPr/>
        <a:lstStyle/>
        <a:p>
          <a:endParaRPr lang="en-US"/>
        </a:p>
      </dgm:t>
    </dgm:pt>
    <dgm:pt modelId="{6E6AEB04-6ED8-4EC2-90FB-2DB449F5B4E8}" type="sibTrans" cxnId="{282DCBF3-9BF0-47B4-806C-223E94A3F6B6}">
      <dgm:prSet phldrT="1" phldr="0"/>
      <dgm:spPr/>
      <dgm:t>
        <a:bodyPr/>
        <a:lstStyle/>
        <a:p>
          <a:r>
            <a:rPr lang="en-US"/>
            <a:t>1</a:t>
          </a:r>
        </a:p>
      </dgm:t>
    </dgm:pt>
    <dgm:pt modelId="{51EFD7D2-E454-4AC5-BDB3-E7DED4AAEB3C}">
      <dgm:prSet/>
      <dgm:spPr/>
      <dgm:t>
        <a:bodyPr/>
        <a:lstStyle/>
        <a:p>
          <a:r>
            <a:rPr lang="en-US"/>
            <a:t>38% know all their investments in their non-retirement investment accounts.</a:t>
          </a:r>
        </a:p>
      </dgm:t>
    </dgm:pt>
    <dgm:pt modelId="{3A615C3C-8F3F-4397-96D6-886838DDDF19}" type="parTrans" cxnId="{ED26394A-B70D-47FB-A6D9-ED1E8E5CF364}">
      <dgm:prSet/>
      <dgm:spPr/>
      <dgm:t>
        <a:bodyPr/>
        <a:lstStyle/>
        <a:p>
          <a:endParaRPr lang="en-US"/>
        </a:p>
      </dgm:t>
    </dgm:pt>
    <dgm:pt modelId="{1E921CA7-F9BB-4B87-A2DA-3B9E1CFEC010}" type="sibTrans" cxnId="{ED26394A-B70D-47FB-A6D9-ED1E8E5CF364}">
      <dgm:prSet phldrT="2" phldr="0"/>
      <dgm:spPr/>
      <dgm:t>
        <a:bodyPr/>
        <a:lstStyle/>
        <a:p>
          <a:r>
            <a:rPr lang="en-US"/>
            <a:t>2</a:t>
          </a:r>
        </a:p>
      </dgm:t>
    </dgm:pt>
    <dgm:pt modelId="{F1E05581-D9DF-4528-AE86-5D837FC1EEA5}">
      <dgm:prSet/>
      <dgm:spPr/>
      <dgm:t>
        <a:bodyPr/>
        <a:lstStyle/>
        <a:p>
          <a:r>
            <a:rPr lang="en-US"/>
            <a:t>44% of Americans choose stocks based on potential growth.</a:t>
          </a:r>
        </a:p>
      </dgm:t>
    </dgm:pt>
    <dgm:pt modelId="{9CF8E9B9-9565-4A71-9FD3-85AF88007A34}" type="parTrans" cxnId="{2800390D-8F83-4128-A5FA-F50B1CADED64}">
      <dgm:prSet/>
      <dgm:spPr/>
      <dgm:t>
        <a:bodyPr/>
        <a:lstStyle/>
        <a:p>
          <a:endParaRPr lang="en-US"/>
        </a:p>
      </dgm:t>
    </dgm:pt>
    <dgm:pt modelId="{F1AF0EC0-CE82-4726-B624-1455C9EDFC2D}" type="sibTrans" cxnId="{2800390D-8F83-4128-A5FA-F50B1CADED64}">
      <dgm:prSet phldrT="3" phldr="0"/>
      <dgm:spPr/>
      <dgm:t>
        <a:bodyPr/>
        <a:lstStyle/>
        <a:p>
          <a:r>
            <a:rPr lang="en-US"/>
            <a:t>3</a:t>
          </a:r>
        </a:p>
      </dgm:t>
    </dgm:pt>
    <dgm:pt modelId="{B28C2C18-1C75-7843-9320-7F68A6062B67}" type="pres">
      <dgm:prSet presAssocID="{899ACB05-D3A7-4BE3-B46A-19BC6F4F4864}" presName="Name0" presStyleCnt="0">
        <dgm:presLayoutVars>
          <dgm:animLvl val="lvl"/>
          <dgm:resizeHandles val="exact"/>
        </dgm:presLayoutVars>
      </dgm:prSet>
      <dgm:spPr/>
    </dgm:pt>
    <dgm:pt modelId="{73B36B9A-D54D-4249-BB8D-0B8B84C8F030}" type="pres">
      <dgm:prSet presAssocID="{480FBABF-3999-42A4-A2CA-B3294197610B}" presName="compositeNode" presStyleCnt="0">
        <dgm:presLayoutVars>
          <dgm:bulletEnabled val="1"/>
        </dgm:presLayoutVars>
      </dgm:prSet>
      <dgm:spPr/>
    </dgm:pt>
    <dgm:pt modelId="{063B373E-B794-B44E-BEFA-40383AA0945B}" type="pres">
      <dgm:prSet presAssocID="{480FBABF-3999-42A4-A2CA-B3294197610B}" presName="bgRect" presStyleLbl="bgAccFollowNode1" presStyleIdx="0" presStyleCnt="3"/>
      <dgm:spPr/>
    </dgm:pt>
    <dgm:pt modelId="{8AC4DBEB-43B4-784C-8589-5675279AAC04}" type="pres">
      <dgm:prSet presAssocID="{6E6AEB04-6ED8-4EC2-90FB-2DB449F5B4E8}" presName="sibTransNodeCircle" presStyleLbl="alignNode1" presStyleIdx="0" presStyleCnt="6">
        <dgm:presLayoutVars>
          <dgm:chMax val="0"/>
          <dgm:bulletEnabled/>
        </dgm:presLayoutVars>
      </dgm:prSet>
      <dgm:spPr/>
    </dgm:pt>
    <dgm:pt modelId="{FFE06D82-6F64-A54E-BC69-DA87AE7E2B3F}" type="pres">
      <dgm:prSet presAssocID="{480FBABF-3999-42A4-A2CA-B3294197610B}" presName="bottomLine" presStyleLbl="alignNode1" presStyleIdx="1" presStyleCnt="6">
        <dgm:presLayoutVars/>
      </dgm:prSet>
      <dgm:spPr/>
    </dgm:pt>
    <dgm:pt modelId="{4EF53B62-C768-974F-A20E-ABC2FD4C20F2}" type="pres">
      <dgm:prSet presAssocID="{480FBABF-3999-42A4-A2CA-B3294197610B}" presName="nodeText" presStyleLbl="bgAccFollowNode1" presStyleIdx="0" presStyleCnt="3">
        <dgm:presLayoutVars>
          <dgm:bulletEnabled val="1"/>
        </dgm:presLayoutVars>
      </dgm:prSet>
      <dgm:spPr/>
    </dgm:pt>
    <dgm:pt modelId="{9310B893-E9F1-994D-9D34-CE3C0DE59BC4}" type="pres">
      <dgm:prSet presAssocID="{6E6AEB04-6ED8-4EC2-90FB-2DB449F5B4E8}" presName="sibTrans" presStyleCnt="0"/>
      <dgm:spPr/>
    </dgm:pt>
    <dgm:pt modelId="{A8375BA3-CE07-5949-AF7F-ED033305040A}" type="pres">
      <dgm:prSet presAssocID="{51EFD7D2-E454-4AC5-BDB3-E7DED4AAEB3C}" presName="compositeNode" presStyleCnt="0">
        <dgm:presLayoutVars>
          <dgm:bulletEnabled val="1"/>
        </dgm:presLayoutVars>
      </dgm:prSet>
      <dgm:spPr/>
    </dgm:pt>
    <dgm:pt modelId="{115D1BE9-E50E-D34F-9560-B4D7C70D9ECF}" type="pres">
      <dgm:prSet presAssocID="{51EFD7D2-E454-4AC5-BDB3-E7DED4AAEB3C}" presName="bgRect" presStyleLbl="bgAccFollowNode1" presStyleIdx="1" presStyleCnt="3"/>
      <dgm:spPr/>
    </dgm:pt>
    <dgm:pt modelId="{DDAA1350-BEE6-A748-B9D0-D398BE33C229}" type="pres">
      <dgm:prSet presAssocID="{1E921CA7-F9BB-4B87-A2DA-3B9E1CFEC010}" presName="sibTransNodeCircle" presStyleLbl="alignNode1" presStyleIdx="2" presStyleCnt="6">
        <dgm:presLayoutVars>
          <dgm:chMax val="0"/>
          <dgm:bulletEnabled/>
        </dgm:presLayoutVars>
      </dgm:prSet>
      <dgm:spPr/>
    </dgm:pt>
    <dgm:pt modelId="{4DC2D5AB-C5B0-C644-8D1B-F1DA88C12D12}" type="pres">
      <dgm:prSet presAssocID="{51EFD7D2-E454-4AC5-BDB3-E7DED4AAEB3C}" presName="bottomLine" presStyleLbl="alignNode1" presStyleIdx="3" presStyleCnt="6">
        <dgm:presLayoutVars/>
      </dgm:prSet>
      <dgm:spPr/>
    </dgm:pt>
    <dgm:pt modelId="{662D55B9-0508-7141-B2E2-3D1860E86AB7}" type="pres">
      <dgm:prSet presAssocID="{51EFD7D2-E454-4AC5-BDB3-E7DED4AAEB3C}" presName="nodeText" presStyleLbl="bgAccFollowNode1" presStyleIdx="1" presStyleCnt="3">
        <dgm:presLayoutVars>
          <dgm:bulletEnabled val="1"/>
        </dgm:presLayoutVars>
      </dgm:prSet>
      <dgm:spPr/>
    </dgm:pt>
    <dgm:pt modelId="{5C442BA1-155F-A542-880F-745B8F7F021B}" type="pres">
      <dgm:prSet presAssocID="{1E921CA7-F9BB-4B87-A2DA-3B9E1CFEC010}" presName="sibTrans" presStyleCnt="0"/>
      <dgm:spPr/>
    </dgm:pt>
    <dgm:pt modelId="{BE510D05-7345-0B4F-85D1-9F582FA126E9}" type="pres">
      <dgm:prSet presAssocID="{F1E05581-D9DF-4528-AE86-5D837FC1EEA5}" presName="compositeNode" presStyleCnt="0">
        <dgm:presLayoutVars>
          <dgm:bulletEnabled val="1"/>
        </dgm:presLayoutVars>
      </dgm:prSet>
      <dgm:spPr/>
    </dgm:pt>
    <dgm:pt modelId="{5001FD11-625E-F046-9471-A1BBE20139A6}" type="pres">
      <dgm:prSet presAssocID="{F1E05581-D9DF-4528-AE86-5D837FC1EEA5}" presName="bgRect" presStyleLbl="bgAccFollowNode1" presStyleIdx="2" presStyleCnt="3"/>
      <dgm:spPr/>
    </dgm:pt>
    <dgm:pt modelId="{B9B8AF6F-5CD7-4948-9C6A-A8BED7D79B0E}" type="pres">
      <dgm:prSet presAssocID="{F1AF0EC0-CE82-4726-B624-1455C9EDFC2D}" presName="sibTransNodeCircle" presStyleLbl="alignNode1" presStyleIdx="4" presStyleCnt="6">
        <dgm:presLayoutVars>
          <dgm:chMax val="0"/>
          <dgm:bulletEnabled/>
        </dgm:presLayoutVars>
      </dgm:prSet>
      <dgm:spPr/>
    </dgm:pt>
    <dgm:pt modelId="{85C05DC9-B33D-DF47-86A2-FB3254D29B65}" type="pres">
      <dgm:prSet presAssocID="{F1E05581-D9DF-4528-AE86-5D837FC1EEA5}" presName="bottomLine" presStyleLbl="alignNode1" presStyleIdx="5" presStyleCnt="6">
        <dgm:presLayoutVars/>
      </dgm:prSet>
      <dgm:spPr/>
    </dgm:pt>
    <dgm:pt modelId="{FB14282E-F536-4D48-8B1C-5568FC5A5E4B}" type="pres">
      <dgm:prSet presAssocID="{F1E05581-D9DF-4528-AE86-5D837FC1EEA5}" presName="nodeText" presStyleLbl="bgAccFollowNode1" presStyleIdx="2" presStyleCnt="3">
        <dgm:presLayoutVars>
          <dgm:bulletEnabled val="1"/>
        </dgm:presLayoutVars>
      </dgm:prSet>
      <dgm:spPr/>
    </dgm:pt>
  </dgm:ptLst>
  <dgm:cxnLst>
    <dgm:cxn modelId="{2800390D-8F83-4128-A5FA-F50B1CADED64}" srcId="{899ACB05-D3A7-4BE3-B46A-19BC6F4F4864}" destId="{F1E05581-D9DF-4528-AE86-5D837FC1EEA5}" srcOrd="2" destOrd="0" parTransId="{9CF8E9B9-9565-4A71-9FD3-85AF88007A34}" sibTransId="{F1AF0EC0-CE82-4726-B624-1455C9EDFC2D}"/>
    <dgm:cxn modelId="{BA5DD720-214B-9743-86DB-F07C7C828A3F}" type="presOf" srcId="{6E6AEB04-6ED8-4EC2-90FB-2DB449F5B4E8}" destId="{8AC4DBEB-43B4-784C-8589-5675279AAC04}" srcOrd="0" destOrd="0" presId="urn:microsoft.com/office/officeart/2016/7/layout/BasicLinearProcessNumbered"/>
    <dgm:cxn modelId="{B1E77226-286D-7A4B-B10B-0127822C266C}" type="presOf" srcId="{51EFD7D2-E454-4AC5-BDB3-E7DED4AAEB3C}" destId="{662D55B9-0508-7141-B2E2-3D1860E86AB7}" srcOrd="1" destOrd="0" presId="urn:microsoft.com/office/officeart/2016/7/layout/BasicLinearProcessNumbered"/>
    <dgm:cxn modelId="{ED26394A-B70D-47FB-A6D9-ED1E8E5CF364}" srcId="{899ACB05-D3A7-4BE3-B46A-19BC6F4F4864}" destId="{51EFD7D2-E454-4AC5-BDB3-E7DED4AAEB3C}" srcOrd="1" destOrd="0" parTransId="{3A615C3C-8F3F-4397-96D6-886838DDDF19}" sibTransId="{1E921CA7-F9BB-4B87-A2DA-3B9E1CFEC010}"/>
    <dgm:cxn modelId="{11359157-5078-5340-87CE-FE3223A76230}" type="presOf" srcId="{480FBABF-3999-42A4-A2CA-B3294197610B}" destId="{063B373E-B794-B44E-BEFA-40383AA0945B}" srcOrd="0" destOrd="0" presId="urn:microsoft.com/office/officeart/2016/7/layout/BasicLinearProcessNumbered"/>
    <dgm:cxn modelId="{398F3C5E-B098-1D4E-B6D4-2C1A79793D1E}" type="presOf" srcId="{F1E05581-D9DF-4528-AE86-5D837FC1EEA5}" destId="{5001FD11-625E-F046-9471-A1BBE20139A6}" srcOrd="0" destOrd="0" presId="urn:microsoft.com/office/officeart/2016/7/layout/BasicLinearProcessNumbered"/>
    <dgm:cxn modelId="{F0A9C965-3A56-354E-9780-311CBB76A61E}" type="presOf" srcId="{1E921CA7-F9BB-4B87-A2DA-3B9E1CFEC010}" destId="{DDAA1350-BEE6-A748-B9D0-D398BE33C229}" srcOrd="0" destOrd="0" presId="urn:microsoft.com/office/officeart/2016/7/layout/BasicLinearProcessNumbered"/>
    <dgm:cxn modelId="{8C83FDAB-E271-CB49-A683-7FAB68961CCD}" type="presOf" srcId="{51EFD7D2-E454-4AC5-BDB3-E7DED4AAEB3C}" destId="{115D1BE9-E50E-D34F-9560-B4D7C70D9ECF}" srcOrd="0" destOrd="0" presId="urn:microsoft.com/office/officeart/2016/7/layout/BasicLinearProcessNumbered"/>
    <dgm:cxn modelId="{87585CBB-1D3C-BB47-A0BF-35C63C3C1B87}" type="presOf" srcId="{F1AF0EC0-CE82-4726-B624-1455C9EDFC2D}" destId="{B9B8AF6F-5CD7-4948-9C6A-A8BED7D79B0E}" srcOrd="0" destOrd="0" presId="urn:microsoft.com/office/officeart/2016/7/layout/BasicLinearProcessNumbered"/>
    <dgm:cxn modelId="{61F0B5D1-EA35-914C-912A-E4A902D7EAAC}" type="presOf" srcId="{480FBABF-3999-42A4-A2CA-B3294197610B}" destId="{4EF53B62-C768-974F-A20E-ABC2FD4C20F2}" srcOrd="1" destOrd="0" presId="urn:microsoft.com/office/officeart/2016/7/layout/BasicLinearProcessNumbered"/>
    <dgm:cxn modelId="{282DCBF3-9BF0-47B4-806C-223E94A3F6B6}" srcId="{899ACB05-D3A7-4BE3-B46A-19BC6F4F4864}" destId="{480FBABF-3999-42A4-A2CA-B3294197610B}" srcOrd="0" destOrd="0" parTransId="{99C8D1C2-73E6-4FA7-9D71-AABCC6E3FC77}" sibTransId="{6E6AEB04-6ED8-4EC2-90FB-2DB449F5B4E8}"/>
    <dgm:cxn modelId="{FFBDD2F3-E7FF-E440-A6EB-1D8225DF512F}" type="presOf" srcId="{899ACB05-D3A7-4BE3-B46A-19BC6F4F4864}" destId="{B28C2C18-1C75-7843-9320-7F68A6062B67}" srcOrd="0" destOrd="0" presId="urn:microsoft.com/office/officeart/2016/7/layout/BasicLinearProcessNumbered"/>
    <dgm:cxn modelId="{DDB332FF-C7D7-CB47-BB47-835E1B47A90C}" type="presOf" srcId="{F1E05581-D9DF-4528-AE86-5D837FC1EEA5}" destId="{FB14282E-F536-4D48-8B1C-5568FC5A5E4B}" srcOrd="1" destOrd="0" presId="urn:microsoft.com/office/officeart/2016/7/layout/BasicLinearProcessNumbered"/>
    <dgm:cxn modelId="{47AF8A7D-017D-8247-952D-47837B1C16B4}" type="presParOf" srcId="{B28C2C18-1C75-7843-9320-7F68A6062B67}" destId="{73B36B9A-D54D-4249-BB8D-0B8B84C8F030}" srcOrd="0" destOrd="0" presId="urn:microsoft.com/office/officeart/2016/7/layout/BasicLinearProcessNumbered"/>
    <dgm:cxn modelId="{873F308F-66DA-3845-A226-C25AD1CED943}" type="presParOf" srcId="{73B36B9A-D54D-4249-BB8D-0B8B84C8F030}" destId="{063B373E-B794-B44E-BEFA-40383AA0945B}" srcOrd="0" destOrd="0" presId="urn:microsoft.com/office/officeart/2016/7/layout/BasicLinearProcessNumbered"/>
    <dgm:cxn modelId="{A400B0A6-2BF6-D740-A805-71C1DEFD8C76}" type="presParOf" srcId="{73B36B9A-D54D-4249-BB8D-0B8B84C8F030}" destId="{8AC4DBEB-43B4-784C-8589-5675279AAC04}" srcOrd="1" destOrd="0" presId="urn:microsoft.com/office/officeart/2016/7/layout/BasicLinearProcessNumbered"/>
    <dgm:cxn modelId="{E1B9916B-3F6A-9A45-BDEE-0B4EB76E7E90}" type="presParOf" srcId="{73B36B9A-D54D-4249-BB8D-0B8B84C8F030}" destId="{FFE06D82-6F64-A54E-BC69-DA87AE7E2B3F}" srcOrd="2" destOrd="0" presId="urn:microsoft.com/office/officeart/2016/7/layout/BasicLinearProcessNumbered"/>
    <dgm:cxn modelId="{8C6E59B1-7668-2946-88A8-ADB069095CF4}" type="presParOf" srcId="{73B36B9A-D54D-4249-BB8D-0B8B84C8F030}" destId="{4EF53B62-C768-974F-A20E-ABC2FD4C20F2}" srcOrd="3" destOrd="0" presId="urn:microsoft.com/office/officeart/2016/7/layout/BasicLinearProcessNumbered"/>
    <dgm:cxn modelId="{5F88B351-9C48-F947-B963-D2400E9BD5F1}" type="presParOf" srcId="{B28C2C18-1C75-7843-9320-7F68A6062B67}" destId="{9310B893-E9F1-994D-9D34-CE3C0DE59BC4}" srcOrd="1" destOrd="0" presId="urn:microsoft.com/office/officeart/2016/7/layout/BasicLinearProcessNumbered"/>
    <dgm:cxn modelId="{214F8E3E-89A7-1D43-9397-C062601FEC90}" type="presParOf" srcId="{B28C2C18-1C75-7843-9320-7F68A6062B67}" destId="{A8375BA3-CE07-5949-AF7F-ED033305040A}" srcOrd="2" destOrd="0" presId="urn:microsoft.com/office/officeart/2016/7/layout/BasicLinearProcessNumbered"/>
    <dgm:cxn modelId="{F2C44DC3-3E43-1844-A019-F69D3ADC8848}" type="presParOf" srcId="{A8375BA3-CE07-5949-AF7F-ED033305040A}" destId="{115D1BE9-E50E-D34F-9560-B4D7C70D9ECF}" srcOrd="0" destOrd="0" presId="urn:microsoft.com/office/officeart/2016/7/layout/BasicLinearProcessNumbered"/>
    <dgm:cxn modelId="{994BB5AA-EFA8-A94B-876C-26EEA3954586}" type="presParOf" srcId="{A8375BA3-CE07-5949-AF7F-ED033305040A}" destId="{DDAA1350-BEE6-A748-B9D0-D398BE33C229}" srcOrd="1" destOrd="0" presId="urn:microsoft.com/office/officeart/2016/7/layout/BasicLinearProcessNumbered"/>
    <dgm:cxn modelId="{730231C2-8C61-304B-842C-8ECE97034BD4}" type="presParOf" srcId="{A8375BA3-CE07-5949-AF7F-ED033305040A}" destId="{4DC2D5AB-C5B0-C644-8D1B-F1DA88C12D12}" srcOrd="2" destOrd="0" presId="urn:microsoft.com/office/officeart/2016/7/layout/BasicLinearProcessNumbered"/>
    <dgm:cxn modelId="{16E180F7-E3DC-1D40-955D-611DBAE0A7BB}" type="presParOf" srcId="{A8375BA3-CE07-5949-AF7F-ED033305040A}" destId="{662D55B9-0508-7141-B2E2-3D1860E86AB7}" srcOrd="3" destOrd="0" presId="urn:microsoft.com/office/officeart/2016/7/layout/BasicLinearProcessNumbered"/>
    <dgm:cxn modelId="{7CDEF038-6D97-F04E-A2AD-390E0A449BA8}" type="presParOf" srcId="{B28C2C18-1C75-7843-9320-7F68A6062B67}" destId="{5C442BA1-155F-A542-880F-745B8F7F021B}" srcOrd="3" destOrd="0" presId="urn:microsoft.com/office/officeart/2016/7/layout/BasicLinearProcessNumbered"/>
    <dgm:cxn modelId="{E4D694CE-4405-1A42-B6A1-795FC31503CA}" type="presParOf" srcId="{B28C2C18-1C75-7843-9320-7F68A6062B67}" destId="{BE510D05-7345-0B4F-85D1-9F582FA126E9}" srcOrd="4" destOrd="0" presId="urn:microsoft.com/office/officeart/2016/7/layout/BasicLinearProcessNumbered"/>
    <dgm:cxn modelId="{FDD45A2A-8A8F-274A-A470-AA1538FA7DBE}" type="presParOf" srcId="{BE510D05-7345-0B4F-85D1-9F582FA126E9}" destId="{5001FD11-625E-F046-9471-A1BBE20139A6}" srcOrd="0" destOrd="0" presId="urn:microsoft.com/office/officeart/2016/7/layout/BasicLinearProcessNumbered"/>
    <dgm:cxn modelId="{1C48EBF6-548B-C948-9003-CF1E6CA0855E}" type="presParOf" srcId="{BE510D05-7345-0B4F-85D1-9F582FA126E9}" destId="{B9B8AF6F-5CD7-4948-9C6A-A8BED7D79B0E}" srcOrd="1" destOrd="0" presId="urn:microsoft.com/office/officeart/2016/7/layout/BasicLinearProcessNumbered"/>
    <dgm:cxn modelId="{040E663E-239C-874A-8280-A9A7164D6294}" type="presParOf" srcId="{BE510D05-7345-0B4F-85D1-9F582FA126E9}" destId="{85C05DC9-B33D-DF47-86A2-FB3254D29B65}" srcOrd="2" destOrd="0" presId="urn:microsoft.com/office/officeart/2016/7/layout/BasicLinearProcessNumbered"/>
    <dgm:cxn modelId="{A52C14AF-8EC8-9847-95FD-74BBB4F7D4E7}" type="presParOf" srcId="{BE510D05-7345-0B4F-85D1-9F582FA126E9}" destId="{FB14282E-F536-4D48-8B1C-5568FC5A5E4B}" srcOrd="3" destOrd="0" presId="urn:microsoft.com/office/officeart/2016/7/layout/BasicLinearProcessNumbered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14B8CB9-ADC5-4E37-B576-DF644D74AD88}" type="doc">
      <dgm:prSet loTypeId="urn:microsoft.com/office/officeart/2005/8/layout/hierarchy1" loCatId="hierarchy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E8F76533-4246-4736-96AB-663CA7743F87}">
      <dgm:prSet/>
      <dgm:spPr/>
      <dgm:t>
        <a:bodyPr/>
        <a:lstStyle/>
        <a:p>
          <a:r>
            <a:rPr lang="en-US"/>
            <a:t>Data collected from Yahoo Finance.</a:t>
          </a:r>
        </a:p>
      </dgm:t>
    </dgm:pt>
    <dgm:pt modelId="{127F3906-DFB9-4FCD-B435-72D9AD2194E6}" type="parTrans" cxnId="{0AA042DE-7C96-4789-8561-4E8905601938}">
      <dgm:prSet/>
      <dgm:spPr/>
      <dgm:t>
        <a:bodyPr/>
        <a:lstStyle/>
        <a:p>
          <a:endParaRPr lang="en-US"/>
        </a:p>
      </dgm:t>
    </dgm:pt>
    <dgm:pt modelId="{97A560EF-489A-4089-9E65-4E82B0E82E8D}" type="sibTrans" cxnId="{0AA042DE-7C96-4789-8561-4E8905601938}">
      <dgm:prSet/>
      <dgm:spPr/>
      <dgm:t>
        <a:bodyPr/>
        <a:lstStyle/>
        <a:p>
          <a:endParaRPr lang="en-US"/>
        </a:p>
      </dgm:t>
    </dgm:pt>
    <dgm:pt modelId="{6A0E2541-95D8-469E-91B8-60C17638C7CA}">
      <dgm:prSet/>
      <dgm:spPr/>
      <dgm:t>
        <a:bodyPr/>
        <a:lstStyle/>
        <a:p>
          <a:r>
            <a:rPr lang="en-US"/>
            <a:t>Contains 3 years' worth of stock price data for Google, Apple, and Tesla. </a:t>
          </a:r>
        </a:p>
      </dgm:t>
    </dgm:pt>
    <dgm:pt modelId="{5F858CA6-B959-4BC1-B369-D893FC07955C}" type="parTrans" cxnId="{404BA6E2-2D45-475F-8EFA-6E7ED042B839}">
      <dgm:prSet/>
      <dgm:spPr/>
      <dgm:t>
        <a:bodyPr/>
        <a:lstStyle/>
        <a:p>
          <a:endParaRPr lang="en-US"/>
        </a:p>
      </dgm:t>
    </dgm:pt>
    <dgm:pt modelId="{4B83EF66-A628-4F9C-A970-AA6C5E79B411}" type="sibTrans" cxnId="{404BA6E2-2D45-475F-8EFA-6E7ED042B839}">
      <dgm:prSet/>
      <dgm:spPr/>
      <dgm:t>
        <a:bodyPr/>
        <a:lstStyle/>
        <a:p>
          <a:endParaRPr lang="en-US"/>
        </a:p>
      </dgm:t>
    </dgm:pt>
    <dgm:pt modelId="{014D3A49-FAE0-42CC-B4EE-85EB82B62B1E}">
      <dgm:prSet/>
      <dgm:spPr/>
      <dgm:t>
        <a:bodyPr/>
        <a:lstStyle/>
        <a:p>
          <a:r>
            <a:rPr lang="en-US"/>
            <a:t>7 columns of all numerical data.</a:t>
          </a:r>
        </a:p>
      </dgm:t>
    </dgm:pt>
    <dgm:pt modelId="{D54FBDE5-6742-4322-976A-39C000FC1B4A}" type="parTrans" cxnId="{61E1B615-57FB-4301-BDDA-1BD63F7619C4}">
      <dgm:prSet/>
      <dgm:spPr/>
      <dgm:t>
        <a:bodyPr/>
        <a:lstStyle/>
        <a:p>
          <a:endParaRPr lang="en-US"/>
        </a:p>
      </dgm:t>
    </dgm:pt>
    <dgm:pt modelId="{86C0996B-DD9D-4BFB-AAE1-FFC522FE9BAB}" type="sibTrans" cxnId="{61E1B615-57FB-4301-BDDA-1BD63F7619C4}">
      <dgm:prSet/>
      <dgm:spPr/>
      <dgm:t>
        <a:bodyPr/>
        <a:lstStyle/>
        <a:p>
          <a:endParaRPr lang="en-US"/>
        </a:p>
      </dgm:t>
    </dgm:pt>
    <dgm:pt modelId="{936CC05A-533F-824F-9DCF-D28BF4AA1B36}" type="pres">
      <dgm:prSet presAssocID="{A14B8CB9-ADC5-4E37-B576-DF644D74AD88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B0AC0431-A3F9-E044-9D9C-6D5901B08114}" type="pres">
      <dgm:prSet presAssocID="{E8F76533-4246-4736-96AB-663CA7743F87}" presName="hierRoot1" presStyleCnt="0"/>
      <dgm:spPr/>
    </dgm:pt>
    <dgm:pt modelId="{944921D3-9C99-544D-BC25-A540797B8AEB}" type="pres">
      <dgm:prSet presAssocID="{E8F76533-4246-4736-96AB-663CA7743F87}" presName="composite" presStyleCnt="0"/>
      <dgm:spPr/>
    </dgm:pt>
    <dgm:pt modelId="{FFC06FF5-8387-6A42-8357-BEF947B00C17}" type="pres">
      <dgm:prSet presAssocID="{E8F76533-4246-4736-96AB-663CA7743F87}" presName="background" presStyleLbl="node0" presStyleIdx="0" presStyleCnt="3"/>
      <dgm:spPr/>
    </dgm:pt>
    <dgm:pt modelId="{FEA5B7E5-88CB-BC45-AB55-2B80B4B1B9EF}" type="pres">
      <dgm:prSet presAssocID="{E8F76533-4246-4736-96AB-663CA7743F87}" presName="text" presStyleLbl="fgAcc0" presStyleIdx="0" presStyleCnt="3">
        <dgm:presLayoutVars>
          <dgm:chPref val="3"/>
        </dgm:presLayoutVars>
      </dgm:prSet>
      <dgm:spPr/>
    </dgm:pt>
    <dgm:pt modelId="{B97F9EA1-8F36-2F47-87E7-1B42C0FB2207}" type="pres">
      <dgm:prSet presAssocID="{E8F76533-4246-4736-96AB-663CA7743F87}" presName="hierChild2" presStyleCnt="0"/>
      <dgm:spPr/>
    </dgm:pt>
    <dgm:pt modelId="{75234E44-4E2A-6147-ABF8-61427B04CE18}" type="pres">
      <dgm:prSet presAssocID="{6A0E2541-95D8-469E-91B8-60C17638C7CA}" presName="hierRoot1" presStyleCnt="0"/>
      <dgm:spPr/>
    </dgm:pt>
    <dgm:pt modelId="{8703EB90-4365-1C43-9EB1-5AE27C96BB4C}" type="pres">
      <dgm:prSet presAssocID="{6A0E2541-95D8-469E-91B8-60C17638C7CA}" presName="composite" presStyleCnt="0"/>
      <dgm:spPr/>
    </dgm:pt>
    <dgm:pt modelId="{75799B82-05C4-144A-90BA-64BEB3FCCBF0}" type="pres">
      <dgm:prSet presAssocID="{6A0E2541-95D8-469E-91B8-60C17638C7CA}" presName="background" presStyleLbl="node0" presStyleIdx="1" presStyleCnt="3"/>
      <dgm:spPr/>
    </dgm:pt>
    <dgm:pt modelId="{74E9F9C3-C271-664E-9816-3C5A2674851E}" type="pres">
      <dgm:prSet presAssocID="{6A0E2541-95D8-469E-91B8-60C17638C7CA}" presName="text" presStyleLbl="fgAcc0" presStyleIdx="1" presStyleCnt="3">
        <dgm:presLayoutVars>
          <dgm:chPref val="3"/>
        </dgm:presLayoutVars>
      </dgm:prSet>
      <dgm:spPr/>
    </dgm:pt>
    <dgm:pt modelId="{BCE22F38-B290-CE46-828E-F5A13E9D7D26}" type="pres">
      <dgm:prSet presAssocID="{6A0E2541-95D8-469E-91B8-60C17638C7CA}" presName="hierChild2" presStyleCnt="0"/>
      <dgm:spPr/>
    </dgm:pt>
    <dgm:pt modelId="{098DE29F-20A2-8B49-96FC-9ADAF479120C}" type="pres">
      <dgm:prSet presAssocID="{014D3A49-FAE0-42CC-B4EE-85EB82B62B1E}" presName="hierRoot1" presStyleCnt="0"/>
      <dgm:spPr/>
    </dgm:pt>
    <dgm:pt modelId="{1F64D8F9-1607-6543-A1AB-C274E904ED2D}" type="pres">
      <dgm:prSet presAssocID="{014D3A49-FAE0-42CC-B4EE-85EB82B62B1E}" presName="composite" presStyleCnt="0"/>
      <dgm:spPr/>
    </dgm:pt>
    <dgm:pt modelId="{60D6E525-75CD-7E46-9B0A-F4132E4F7951}" type="pres">
      <dgm:prSet presAssocID="{014D3A49-FAE0-42CC-B4EE-85EB82B62B1E}" presName="background" presStyleLbl="node0" presStyleIdx="2" presStyleCnt="3"/>
      <dgm:spPr/>
    </dgm:pt>
    <dgm:pt modelId="{096CAC34-F0A6-6B44-A990-4B085DEEE5CF}" type="pres">
      <dgm:prSet presAssocID="{014D3A49-FAE0-42CC-B4EE-85EB82B62B1E}" presName="text" presStyleLbl="fgAcc0" presStyleIdx="2" presStyleCnt="3">
        <dgm:presLayoutVars>
          <dgm:chPref val="3"/>
        </dgm:presLayoutVars>
      </dgm:prSet>
      <dgm:spPr/>
    </dgm:pt>
    <dgm:pt modelId="{04D3F0DE-5498-874A-A3E5-1879BF95657C}" type="pres">
      <dgm:prSet presAssocID="{014D3A49-FAE0-42CC-B4EE-85EB82B62B1E}" presName="hierChild2" presStyleCnt="0"/>
      <dgm:spPr/>
    </dgm:pt>
  </dgm:ptLst>
  <dgm:cxnLst>
    <dgm:cxn modelId="{61E1B615-57FB-4301-BDDA-1BD63F7619C4}" srcId="{A14B8CB9-ADC5-4E37-B576-DF644D74AD88}" destId="{014D3A49-FAE0-42CC-B4EE-85EB82B62B1E}" srcOrd="2" destOrd="0" parTransId="{D54FBDE5-6742-4322-976A-39C000FC1B4A}" sibTransId="{86C0996B-DD9D-4BFB-AAE1-FFC522FE9BAB}"/>
    <dgm:cxn modelId="{18BECA2D-CBC5-1943-BC2E-76C27DDC81F6}" type="presOf" srcId="{6A0E2541-95D8-469E-91B8-60C17638C7CA}" destId="{74E9F9C3-C271-664E-9816-3C5A2674851E}" srcOrd="0" destOrd="0" presId="urn:microsoft.com/office/officeart/2005/8/layout/hierarchy1"/>
    <dgm:cxn modelId="{DF2FF22F-BC02-F747-8AC0-00174311278A}" type="presOf" srcId="{A14B8CB9-ADC5-4E37-B576-DF644D74AD88}" destId="{936CC05A-533F-824F-9DCF-D28BF4AA1B36}" srcOrd="0" destOrd="0" presId="urn:microsoft.com/office/officeart/2005/8/layout/hierarchy1"/>
    <dgm:cxn modelId="{65505950-F8F3-C145-970E-402A3C42EDB1}" type="presOf" srcId="{014D3A49-FAE0-42CC-B4EE-85EB82B62B1E}" destId="{096CAC34-F0A6-6B44-A990-4B085DEEE5CF}" srcOrd="0" destOrd="0" presId="urn:microsoft.com/office/officeart/2005/8/layout/hierarchy1"/>
    <dgm:cxn modelId="{281AF6DA-6864-3346-A86D-60D4DD83C0E1}" type="presOf" srcId="{E8F76533-4246-4736-96AB-663CA7743F87}" destId="{FEA5B7E5-88CB-BC45-AB55-2B80B4B1B9EF}" srcOrd="0" destOrd="0" presId="urn:microsoft.com/office/officeart/2005/8/layout/hierarchy1"/>
    <dgm:cxn modelId="{0AA042DE-7C96-4789-8561-4E8905601938}" srcId="{A14B8CB9-ADC5-4E37-B576-DF644D74AD88}" destId="{E8F76533-4246-4736-96AB-663CA7743F87}" srcOrd="0" destOrd="0" parTransId="{127F3906-DFB9-4FCD-B435-72D9AD2194E6}" sibTransId="{97A560EF-489A-4089-9E65-4E82B0E82E8D}"/>
    <dgm:cxn modelId="{404BA6E2-2D45-475F-8EFA-6E7ED042B839}" srcId="{A14B8CB9-ADC5-4E37-B576-DF644D74AD88}" destId="{6A0E2541-95D8-469E-91B8-60C17638C7CA}" srcOrd="1" destOrd="0" parTransId="{5F858CA6-B959-4BC1-B369-D893FC07955C}" sibTransId="{4B83EF66-A628-4F9C-A970-AA6C5E79B411}"/>
    <dgm:cxn modelId="{54502399-A4F8-404F-9F5A-CDC4B7BFF803}" type="presParOf" srcId="{936CC05A-533F-824F-9DCF-D28BF4AA1B36}" destId="{B0AC0431-A3F9-E044-9D9C-6D5901B08114}" srcOrd="0" destOrd="0" presId="urn:microsoft.com/office/officeart/2005/8/layout/hierarchy1"/>
    <dgm:cxn modelId="{5D8C8785-57CB-164C-90D0-F0571C61C732}" type="presParOf" srcId="{B0AC0431-A3F9-E044-9D9C-6D5901B08114}" destId="{944921D3-9C99-544D-BC25-A540797B8AEB}" srcOrd="0" destOrd="0" presId="urn:microsoft.com/office/officeart/2005/8/layout/hierarchy1"/>
    <dgm:cxn modelId="{1795DCAB-469C-C549-995D-695B8B0ABB02}" type="presParOf" srcId="{944921D3-9C99-544D-BC25-A540797B8AEB}" destId="{FFC06FF5-8387-6A42-8357-BEF947B00C17}" srcOrd="0" destOrd="0" presId="urn:microsoft.com/office/officeart/2005/8/layout/hierarchy1"/>
    <dgm:cxn modelId="{401C8B72-8028-0143-8FB4-34B240BB1BD4}" type="presParOf" srcId="{944921D3-9C99-544D-BC25-A540797B8AEB}" destId="{FEA5B7E5-88CB-BC45-AB55-2B80B4B1B9EF}" srcOrd="1" destOrd="0" presId="urn:microsoft.com/office/officeart/2005/8/layout/hierarchy1"/>
    <dgm:cxn modelId="{6756FFC8-A0E1-3A42-84DB-9FD9C59D63B0}" type="presParOf" srcId="{B0AC0431-A3F9-E044-9D9C-6D5901B08114}" destId="{B97F9EA1-8F36-2F47-87E7-1B42C0FB2207}" srcOrd="1" destOrd="0" presId="urn:microsoft.com/office/officeart/2005/8/layout/hierarchy1"/>
    <dgm:cxn modelId="{9EC5DE7A-E35F-2E43-9E5C-88CA15D22BAA}" type="presParOf" srcId="{936CC05A-533F-824F-9DCF-D28BF4AA1B36}" destId="{75234E44-4E2A-6147-ABF8-61427B04CE18}" srcOrd="1" destOrd="0" presId="urn:microsoft.com/office/officeart/2005/8/layout/hierarchy1"/>
    <dgm:cxn modelId="{6C1EAE17-3BE5-DE41-B6E5-5B41C206D4FF}" type="presParOf" srcId="{75234E44-4E2A-6147-ABF8-61427B04CE18}" destId="{8703EB90-4365-1C43-9EB1-5AE27C96BB4C}" srcOrd="0" destOrd="0" presId="urn:microsoft.com/office/officeart/2005/8/layout/hierarchy1"/>
    <dgm:cxn modelId="{B453798C-43F5-A642-AF5F-ED8010FC6E81}" type="presParOf" srcId="{8703EB90-4365-1C43-9EB1-5AE27C96BB4C}" destId="{75799B82-05C4-144A-90BA-64BEB3FCCBF0}" srcOrd="0" destOrd="0" presId="urn:microsoft.com/office/officeart/2005/8/layout/hierarchy1"/>
    <dgm:cxn modelId="{90AC7D07-467E-F24C-B0F7-F344CB07D7A1}" type="presParOf" srcId="{8703EB90-4365-1C43-9EB1-5AE27C96BB4C}" destId="{74E9F9C3-C271-664E-9816-3C5A2674851E}" srcOrd="1" destOrd="0" presId="urn:microsoft.com/office/officeart/2005/8/layout/hierarchy1"/>
    <dgm:cxn modelId="{5298033B-6695-BC4E-93B1-52A09B6AA352}" type="presParOf" srcId="{75234E44-4E2A-6147-ABF8-61427B04CE18}" destId="{BCE22F38-B290-CE46-828E-F5A13E9D7D26}" srcOrd="1" destOrd="0" presId="urn:microsoft.com/office/officeart/2005/8/layout/hierarchy1"/>
    <dgm:cxn modelId="{6FB4FAD4-23EC-8E4F-9C79-165377046FA0}" type="presParOf" srcId="{936CC05A-533F-824F-9DCF-D28BF4AA1B36}" destId="{098DE29F-20A2-8B49-96FC-9ADAF479120C}" srcOrd="2" destOrd="0" presId="urn:microsoft.com/office/officeart/2005/8/layout/hierarchy1"/>
    <dgm:cxn modelId="{37D585C5-6A2E-1042-90A5-C2B851A6A3A2}" type="presParOf" srcId="{098DE29F-20A2-8B49-96FC-9ADAF479120C}" destId="{1F64D8F9-1607-6543-A1AB-C274E904ED2D}" srcOrd="0" destOrd="0" presId="urn:microsoft.com/office/officeart/2005/8/layout/hierarchy1"/>
    <dgm:cxn modelId="{18EC31A5-90CA-6E4D-BBBC-A8A69E3FF157}" type="presParOf" srcId="{1F64D8F9-1607-6543-A1AB-C274E904ED2D}" destId="{60D6E525-75CD-7E46-9B0A-F4132E4F7951}" srcOrd="0" destOrd="0" presId="urn:microsoft.com/office/officeart/2005/8/layout/hierarchy1"/>
    <dgm:cxn modelId="{5D0A29B1-6549-F540-B6B9-D5D304DBF6C3}" type="presParOf" srcId="{1F64D8F9-1607-6543-A1AB-C274E904ED2D}" destId="{096CAC34-F0A6-6B44-A990-4B085DEEE5CF}" srcOrd="1" destOrd="0" presId="urn:microsoft.com/office/officeart/2005/8/layout/hierarchy1"/>
    <dgm:cxn modelId="{C3FF33F9-7E72-494D-9F6F-82E0C265176F}" type="presParOf" srcId="{098DE29F-20A2-8B49-96FC-9ADAF479120C}" destId="{04D3F0DE-5498-874A-A3E5-1879BF95657C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3D1F05A-38B4-40ED-9859-BB38A2822A8B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71438CB6-ED72-4D3E-AE59-D0007B3DEC65}">
      <dgm:prSet/>
      <dgm:spPr/>
      <dgm:t>
        <a:bodyPr/>
        <a:lstStyle/>
        <a:p>
          <a:r>
            <a:rPr lang="en-US"/>
            <a:t>Check for missing values. </a:t>
          </a:r>
        </a:p>
      </dgm:t>
    </dgm:pt>
    <dgm:pt modelId="{43D79E73-298E-4620-BF29-93F236656A77}" type="parTrans" cxnId="{AA8773E1-1D80-49FF-8926-29E2B656C386}">
      <dgm:prSet/>
      <dgm:spPr/>
      <dgm:t>
        <a:bodyPr/>
        <a:lstStyle/>
        <a:p>
          <a:endParaRPr lang="en-US"/>
        </a:p>
      </dgm:t>
    </dgm:pt>
    <dgm:pt modelId="{DA7CEFD0-CFE9-42D3-80B2-C8AD84053A45}" type="sibTrans" cxnId="{AA8773E1-1D80-49FF-8926-29E2B656C386}">
      <dgm:prSet/>
      <dgm:spPr/>
      <dgm:t>
        <a:bodyPr/>
        <a:lstStyle/>
        <a:p>
          <a:endParaRPr lang="en-US"/>
        </a:p>
      </dgm:t>
    </dgm:pt>
    <dgm:pt modelId="{E8A76B88-FA07-470E-8C78-91EED977F72F}">
      <dgm:prSet/>
      <dgm:spPr/>
      <dgm:t>
        <a:bodyPr/>
        <a:lstStyle/>
        <a:p>
          <a:r>
            <a:rPr lang="en-US"/>
            <a:t>Split dataset by independent and dependent variables.</a:t>
          </a:r>
        </a:p>
      </dgm:t>
    </dgm:pt>
    <dgm:pt modelId="{D97CD77C-9EE7-4A79-A399-273BC7293668}" type="parTrans" cxnId="{17A34BE3-C3E7-4BF0-8508-EDFB948A7D96}">
      <dgm:prSet/>
      <dgm:spPr/>
      <dgm:t>
        <a:bodyPr/>
        <a:lstStyle/>
        <a:p>
          <a:endParaRPr lang="en-US"/>
        </a:p>
      </dgm:t>
    </dgm:pt>
    <dgm:pt modelId="{045BD79D-1D9E-4444-93E2-A0E768088C6E}" type="sibTrans" cxnId="{17A34BE3-C3E7-4BF0-8508-EDFB948A7D96}">
      <dgm:prSet/>
      <dgm:spPr/>
      <dgm:t>
        <a:bodyPr/>
        <a:lstStyle/>
        <a:p>
          <a:endParaRPr lang="en-US"/>
        </a:p>
      </dgm:t>
    </dgm:pt>
    <dgm:pt modelId="{666EE257-A4E7-43EB-9C03-2CF8D7E34052}">
      <dgm:prSet/>
      <dgm:spPr/>
      <dgm:t>
        <a:bodyPr/>
        <a:lstStyle/>
        <a:p>
          <a:r>
            <a:rPr lang="en-US"/>
            <a:t>Created a training and test set from our new data frames.</a:t>
          </a:r>
        </a:p>
      </dgm:t>
    </dgm:pt>
    <dgm:pt modelId="{E98DC813-81AB-4ABE-B94C-8ADC748A0BE7}" type="parTrans" cxnId="{D2D60D8E-90D1-4783-A4E4-120BCCB9A013}">
      <dgm:prSet/>
      <dgm:spPr/>
      <dgm:t>
        <a:bodyPr/>
        <a:lstStyle/>
        <a:p>
          <a:endParaRPr lang="en-US"/>
        </a:p>
      </dgm:t>
    </dgm:pt>
    <dgm:pt modelId="{541400D0-E5D8-4223-88F8-718C30710C7B}" type="sibTrans" cxnId="{D2D60D8E-90D1-4783-A4E4-120BCCB9A013}">
      <dgm:prSet/>
      <dgm:spPr/>
      <dgm:t>
        <a:bodyPr/>
        <a:lstStyle/>
        <a:p>
          <a:endParaRPr lang="en-US"/>
        </a:p>
      </dgm:t>
    </dgm:pt>
    <dgm:pt modelId="{5FE1EBE4-D913-47E1-816D-5FD730441283}" type="pres">
      <dgm:prSet presAssocID="{03D1F05A-38B4-40ED-9859-BB38A2822A8B}" presName="root" presStyleCnt="0">
        <dgm:presLayoutVars>
          <dgm:dir/>
          <dgm:resizeHandles val="exact"/>
        </dgm:presLayoutVars>
      </dgm:prSet>
      <dgm:spPr/>
    </dgm:pt>
    <dgm:pt modelId="{8F280A4F-8DC2-4E43-A23A-18C3A6972532}" type="pres">
      <dgm:prSet presAssocID="{71438CB6-ED72-4D3E-AE59-D0007B3DEC65}" presName="compNode" presStyleCnt="0"/>
      <dgm:spPr/>
    </dgm:pt>
    <dgm:pt modelId="{F474B320-8957-40BD-99C9-12633C5D9F3A}" type="pres">
      <dgm:prSet presAssocID="{71438CB6-ED72-4D3E-AE59-D0007B3DEC65}" presName="bgRect" presStyleLbl="bgShp" presStyleIdx="0" presStyleCnt="3"/>
      <dgm:spPr/>
    </dgm:pt>
    <dgm:pt modelId="{6F55C785-6B2C-415D-A32B-B19963FD4C9A}" type="pres">
      <dgm:prSet presAssocID="{71438CB6-ED72-4D3E-AE59-D0007B3DEC65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estion mark"/>
        </a:ext>
      </dgm:extLst>
    </dgm:pt>
    <dgm:pt modelId="{37B13D6C-2D80-4603-8839-97FE7855090E}" type="pres">
      <dgm:prSet presAssocID="{71438CB6-ED72-4D3E-AE59-D0007B3DEC65}" presName="spaceRect" presStyleCnt="0"/>
      <dgm:spPr/>
    </dgm:pt>
    <dgm:pt modelId="{381707F9-384D-4DF6-88AD-75A903DF5DAD}" type="pres">
      <dgm:prSet presAssocID="{71438CB6-ED72-4D3E-AE59-D0007B3DEC65}" presName="parTx" presStyleLbl="revTx" presStyleIdx="0" presStyleCnt="3">
        <dgm:presLayoutVars>
          <dgm:chMax val="0"/>
          <dgm:chPref val="0"/>
        </dgm:presLayoutVars>
      </dgm:prSet>
      <dgm:spPr/>
    </dgm:pt>
    <dgm:pt modelId="{B2C8B2B8-58F4-46D2-A341-68FBEDF69330}" type="pres">
      <dgm:prSet presAssocID="{DA7CEFD0-CFE9-42D3-80B2-C8AD84053A45}" presName="sibTrans" presStyleCnt="0"/>
      <dgm:spPr/>
    </dgm:pt>
    <dgm:pt modelId="{4535CDA3-8E1E-42DC-A78F-A427110B597F}" type="pres">
      <dgm:prSet presAssocID="{E8A76B88-FA07-470E-8C78-91EED977F72F}" presName="compNode" presStyleCnt="0"/>
      <dgm:spPr/>
    </dgm:pt>
    <dgm:pt modelId="{3857BC9B-5D6C-4669-8166-15496B80DC54}" type="pres">
      <dgm:prSet presAssocID="{E8A76B88-FA07-470E-8C78-91EED977F72F}" presName="bgRect" presStyleLbl="bgShp" presStyleIdx="1" presStyleCnt="3"/>
      <dgm:spPr/>
    </dgm:pt>
    <dgm:pt modelId="{39D2953C-0ED1-4104-9CE1-FF8589AA9DF9}" type="pres">
      <dgm:prSet presAssocID="{E8A76B88-FA07-470E-8C78-91EED977F72F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ble"/>
        </a:ext>
      </dgm:extLst>
    </dgm:pt>
    <dgm:pt modelId="{E7FF6965-4877-48C4-96BC-F9F96DAE3837}" type="pres">
      <dgm:prSet presAssocID="{E8A76B88-FA07-470E-8C78-91EED977F72F}" presName="spaceRect" presStyleCnt="0"/>
      <dgm:spPr/>
    </dgm:pt>
    <dgm:pt modelId="{61CFE4D8-E9F8-4A21-B0D4-E899000E3D2C}" type="pres">
      <dgm:prSet presAssocID="{E8A76B88-FA07-470E-8C78-91EED977F72F}" presName="parTx" presStyleLbl="revTx" presStyleIdx="1" presStyleCnt="3">
        <dgm:presLayoutVars>
          <dgm:chMax val="0"/>
          <dgm:chPref val="0"/>
        </dgm:presLayoutVars>
      </dgm:prSet>
      <dgm:spPr/>
    </dgm:pt>
    <dgm:pt modelId="{5D73E8A0-494C-4B54-B118-5AA28436AD8B}" type="pres">
      <dgm:prSet presAssocID="{045BD79D-1D9E-4444-93E2-A0E768088C6E}" presName="sibTrans" presStyleCnt="0"/>
      <dgm:spPr/>
    </dgm:pt>
    <dgm:pt modelId="{FA225739-0249-4D5C-B98F-EB4BBCA11549}" type="pres">
      <dgm:prSet presAssocID="{666EE257-A4E7-43EB-9C03-2CF8D7E34052}" presName="compNode" presStyleCnt="0"/>
      <dgm:spPr/>
    </dgm:pt>
    <dgm:pt modelId="{F06595D1-DBF7-4A7F-A21E-B177CEFB717E}" type="pres">
      <dgm:prSet presAssocID="{666EE257-A4E7-43EB-9C03-2CF8D7E34052}" presName="bgRect" presStyleLbl="bgShp" presStyleIdx="2" presStyleCnt="3"/>
      <dgm:spPr/>
    </dgm:pt>
    <dgm:pt modelId="{18080FB2-04C7-4F0A-8160-845EBD5B171C}" type="pres">
      <dgm:prSet presAssocID="{666EE257-A4E7-43EB-9C03-2CF8D7E34052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st tubes"/>
        </a:ext>
      </dgm:extLst>
    </dgm:pt>
    <dgm:pt modelId="{E191113F-6EF2-407E-B3EF-D4A4221729B9}" type="pres">
      <dgm:prSet presAssocID="{666EE257-A4E7-43EB-9C03-2CF8D7E34052}" presName="spaceRect" presStyleCnt="0"/>
      <dgm:spPr/>
    </dgm:pt>
    <dgm:pt modelId="{F1B082AA-CD3D-4458-A4BA-A783E1695F4D}" type="pres">
      <dgm:prSet presAssocID="{666EE257-A4E7-43EB-9C03-2CF8D7E34052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E875623B-8B38-4E71-8EE6-26DFFA9C6ECC}" type="presOf" srcId="{E8A76B88-FA07-470E-8C78-91EED977F72F}" destId="{61CFE4D8-E9F8-4A21-B0D4-E899000E3D2C}" srcOrd="0" destOrd="0" presId="urn:microsoft.com/office/officeart/2018/2/layout/IconVerticalSolidList"/>
    <dgm:cxn modelId="{EA41A97E-87CF-4A1B-8B0C-43D8D4793E6C}" type="presOf" srcId="{03D1F05A-38B4-40ED-9859-BB38A2822A8B}" destId="{5FE1EBE4-D913-47E1-816D-5FD730441283}" srcOrd="0" destOrd="0" presId="urn:microsoft.com/office/officeart/2018/2/layout/IconVerticalSolidList"/>
    <dgm:cxn modelId="{D2D60D8E-90D1-4783-A4E4-120BCCB9A013}" srcId="{03D1F05A-38B4-40ED-9859-BB38A2822A8B}" destId="{666EE257-A4E7-43EB-9C03-2CF8D7E34052}" srcOrd="2" destOrd="0" parTransId="{E98DC813-81AB-4ABE-B94C-8ADC748A0BE7}" sibTransId="{541400D0-E5D8-4223-88F8-718C30710C7B}"/>
    <dgm:cxn modelId="{2A164DCE-27AF-4754-BFA2-9F5CEC798E1C}" type="presOf" srcId="{71438CB6-ED72-4D3E-AE59-D0007B3DEC65}" destId="{381707F9-384D-4DF6-88AD-75A903DF5DAD}" srcOrd="0" destOrd="0" presId="urn:microsoft.com/office/officeart/2018/2/layout/IconVerticalSolidList"/>
    <dgm:cxn modelId="{0B0401D6-3078-4AF7-A0BA-26BDBC8486C1}" type="presOf" srcId="{666EE257-A4E7-43EB-9C03-2CF8D7E34052}" destId="{F1B082AA-CD3D-4458-A4BA-A783E1695F4D}" srcOrd="0" destOrd="0" presId="urn:microsoft.com/office/officeart/2018/2/layout/IconVerticalSolidList"/>
    <dgm:cxn modelId="{AA8773E1-1D80-49FF-8926-29E2B656C386}" srcId="{03D1F05A-38B4-40ED-9859-BB38A2822A8B}" destId="{71438CB6-ED72-4D3E-AE59-D0007B3DEC65}" srcOrd="0" destOrd="0" parTransId="{43D79E73-298E-4620-BF29-93F236656A77}" sibTransId="{DA7CEFD0-CFE9-42D3-80B2-C8AD84053A45}"/>
    <dgm:cxn modelId="{17A34BE3-C3E7-4BF0-8508-EDFB948A7D96}" srcId="{03D1F05A-38B4-40ED-9859-BB38A2822A8B}" destId="{E8A76B88-FA07-470E-8C78-91EED977F72F}" srcOrd="1" destOrd="0" parTransId="{D97CD77C-9EE7-4A79-A399-273BC7293668}" sibTransId="{045BD79D-1D9E-4444-93E2-A0E768088C6E}"/>
    <dgm:cxn modelId="{4536A7E6-1163-434C-9F3A-15B8B87963FA}" type="presParOf" srcId="{5FE1EBE4-D913-47E1-816D-5FD730441283}" destId="{8F280A4F-8DC2-4E43-A23A-18C3A6972532}" srcOrd="0" destOrd="0" presId="urn:microsoft.com/office/officeart/2018/2/layout/IconVerticalSolidList"/>
    <dgm:cxn modelId="{629560D9-4F83-4D18-AF91-BF87503BC17C}" type="presParOf" srcId="{8F280A4F-8DC2-4E43-A23A-18C3A6972532}" destId="{F474B320-8957-40BD-99C9-12633C5D9F3A}" srcOrd="0" destOrd="0" presId="urn:microsoft.com/office/officeart/2018/2/layout/IconVerticalSolidList"/>
    <dgm:cxn modelId="{3DD568D3-C6D1-4109-A24D-1811FB0D0D32}" type="presParOf" srcId="{8F280A4F-8DC2-4E43-A23A-18C3A6972532}" destId="{6F55C785-6B2C-415D-A32B-B19963FD4C9A}" srcOrd="1" destOrd="0" presId="urn:microsoft.com/office/officeart/2018/2/layout/IconVerticalSolidList"/>
    <dgm:cxn modelId="{5299BC7A-3997-47DE-9539-C798A42DDC27}" type="presParOf" srcId="{8F280A4F-8DC2-4E43-A23A-18C3A6972532}" destId="{37B13D6C-2D80-4603-8839-97FE7855090E}" srcOrd="2" destOrd="0" presId="urn:microsoft.com/office/officeart/2018/2/layout/IconVerticalSolidList"/>
    <dgm:cxn modelId="{B8670F21-C2F2-4BED-AF5C-B94FAE7FC927}" type="presParOf" srcId="{8F280A4F-8DC2-4E43-A23A-18C3A6972532}" destId="{381707F9-384D-4DF6-88AD-75A903DF5DAD}" srcOrd="3" destOrd="0" presId="urn:microsoft.com/office/officeart/2018/2/layout/IconVerticalSolidList"/>
    <dgm:cxn modelId="{41BFFAB9-B465-41EB-BE9B-FE1215CE7EDD}" type="presParOf" srcId="{5FE1EBE4-D913-47E1-816D-5FD730441283}" destId="{B2C8B2B8-58F4-46D2-A341-68FBEDF69330}" srcOrd="1" destOrd="0" presId="urn:microsoft.com/office/officeart/2018/2/layout/IconVerticalSolidList"/>
    <dgm:cxn modelId="{1EA05B9D-3720-40E6-AF8E-A842171D38BF}" type="presParOf" srcId="{5FE1EBE4-D913-47E1-816D-5FD730441283}" destId="{4535CDA3-8E1E-42DC-A78F-A427110B597F}" srcOrd="2" destOrd="0" presId="urn:microsoft.com/office/officeart/2018/2/layout/IconVerticalSolidList"/>
    <dgm:cxn modelId="{6EB16C8A-1864-4562-817A-1A3E19FF78EE}" type="presParOf" srcId="{4535CDA3-8E1E-42DC-A78F-A427110B597F}" destId="{3857BC9B-5D6C-4669-8166-15496B80DC54}" srcOrd="0" destOrd="0" presId="urn:microsoft.com/office/officeart/2018/2/layout/IconVerticalSolidList"/>
    <dgm:cxn modelId="{A087A4AF-192C-4D99-BC27-C61FFFB055D2}" type="presParOf" srcId="{4535CDA3-8E1E-42DC-A78F-A427110B597F}" destId="{39D2953C-0ED1-4104-9CE1-FF8589AA9DF9}" srcOrd="1" destOrd="0" presId="urn:microsoft.com/office/officeart/2018/2/layout/IconVerticalSolidList"/>
    <dgm:cxn modelId="{C70BD2C6-2985-4564-AC4B-DCF7B18281E2}" type="presParOf" srcId="{4535CDA3-8E1E-42DC-A78F-A427110B597F}" destId="{E7FF6965-4877-48C4-96BC-F9F96DAE3837}" srcOrd="2" destOrd="0" presId="urn:microsoft.com/office/officeart/2018/2/layout/IconVerticalSolidList"/>
    <dgm:cxn modelId="{664315DD-17B6-4AC3-82C7-AFA261E54F5D}" type="presParOf" srcId="{4535CDA3-8E1E-42DC-A78F-A427110B597F}" destId="{61CFE4D8-E9F8-4A21-B0D4-E899000E3D2C}" srcOrd="3" destOrd="0" presId="urn:microsoft.com/office/officeart/2018/2/layout/IconVerticalSolidList"/>
    <dgm:cxn modelId="{D4EA7A69-4F1A-4EE7-A11D-613C998E5A94}" type="presParOf" srcId="{5FE1EBE4-D913-47E1-816D-5FD730441283}" destId="{5D73E8A0-494C-4B54-B118-5AA28436AD8B}" srcOrd="3" destOrd="0" presId="urn:microsoft.com/office/officeart/2018/2/layout/IconVerticalSolidList"/>
    <dgm:cxn modelId="{469F57D3-87FE-4BB0-AC0A-BA3EC2A1A6B0}" type="presParOf" srcId="{5FE1EBE4-D913-47E1-816D-5FD730441283}" destId="{FA225739-0249-4D5C-B98F-EB4BBCA11549}" srcOrd="4" destOrd="0" presId="urn:microsoft.com/office/officeart/2018/2/layout/IconVerticalSolidList"/>
    <dgm:cxn modelId="{B7BB57A3-5C9F-4E81-AAB1-F7463E41A01A}" type="presParOf" srcId="{FA225739-0249-4D5C-B98F-EB4BBCA11549}" destId="{F06595D1-DBF7-4A7F-A21E-B177CEFB717E}" srcOrd="0" destOrd="0" presId="urn:microsoft.com/office/officeart/2018/2/layout/IconVerticalSolidList"/>
    <dgm:cxn modelId="{7467999D-1A05-4D7A-B5A5-9906CE555BAE}" type="presParOf" srcId="{FA225739-0249-4D5C-B98F-EB4BBCA11549}" destId="{18080FB2-04C7-4F0A-8160-845EBD5B171C}" srcOrd="1" destOrd="0" presId="urn:microsoft.com/office/officeart/2018/2/layout/IconVerticalSolidList"/>
    <dgm:cxn modelId="{E03EFF01-5A62-41AD-A102-4B3E98152719}" type="presParOf" srcId="{FA225739-0249-4D5C-B98F-EB4BBCA11549}" destId="{E191113F-6EF2-407E-B3EF-D4A4221729B9}" srcOrd="2" destOrd="0" presId="urn:microsoft.com/office/officeart/2018/2/layout/IconVerticalSolidList"/>
    <dgm:cxn modelId="{DCA8EEC8-8791-45D3-A9DA-6C275619A9D9}" type="presParOf" srcId="{FA225739-0249-4D5C-B98F-EB4BBCA11549}" destId="{F1B082AA-CD3D-4458-A4BA-A783E1695F4D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F277D80-769A-41B1-BBA9-21020E64E2F7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D1EEB003-AAA4-4391-8482-B1B384B74A1F}">
      <dgm:prSet/>
      <dgm:spPr/>
      <dgm:t>
        <a:bodyPr/>
        <a:lstStyle/>
        <a:p>
          <a:r>
            <a:rPr lang="en-US"/>
            <a:t>We were able to build an accurate and reliable model.</a:t>
          </a:r>
        </a:p>
      </dgm:t>
    </dgm:pt>
    <dgm:pt modelId="{2D9C740C-7120-478E-8719-02A605FCFEA4}" type="parTrans" cxnId="{FD19B7F5-E248-40DB-B494-6FB0FE6C9F6F}">
      <dgm:prSet/>
      <dgm:spPr/>
      <dgm:t>
        <a:bodyPr/>
        <a:lstStyle/>
        <a:p>
          <a:endParaRPr lang="en-US"/>
        </a:p>
      </dgm:t>
    </dgm:pt>
    <dgm:pt modelId="{E0FFA477-8291-4D44-BA47-D7684119F32E}" type="sibTrans" cxnId="{FD19B7F5-E248-40DB-B494-6FB0FE6C9F6F}">
      <dgm:prSet/>
      <dgm:spPr/>
      <dgm:t>
        <a:bodyPr/>
        <a:lstStyle/>
        <a:p>
          <a:endParaRPr lang="en-US"/>
        </a:p>
      </dgm:t>
    </dgm:pt>
    <dgm:pt modelId="{A25B2DFD-1D6F-4DF5-A184-ABC60D0C025E}">
      <dgm:prSet/>
      <dgm:spPr/>
      <dgm:t>
        <a:bodyPr/>
        <a:lstStyle/>
        <a:p>
          <a:r>
            <a:rPr lang="en-US"/>
            <a:t>Not suitable for highly volatile investments.</a:t>
          </a:r>
        </a:p>
      </dgm:t>
    </dgm:pt>
    <dgm:pt modelId="{7152EB22-A1CA-4758-9205-0A1C43E77896}" type="parTrans" cxnId="{0CDFA445-5029-4C27-8CB9-2BC6C8306E3F}">
      <dgm:prSet/>
      <dgm:spPr/>
      <dgm:t>
        <a:bodyPr/>
        <a:lstStyle/>
        <a:p>
          <a:endParaRPr lang="en-US"/>
        </a:p>
      </dgm:t>
    </dgm:pt>
    <dgm:pt modelId="{614CE3BB-3EE9-492A-97D6-1385271878E2}" type="sibTrans" cxnId="{0CDFA445-5029-4C27-8CB9-2BC6C8306E3F}">
      <dgm:prSet/>
      <dgm:spPr/>
      <dgm:t>
        <a:bodyPr/>
        <a:lstStyle/>
        <a:p>
          <a:endParaRPr lang="en-US"/>
        </a:p>
      </dgm:t>
    </dgm:pt>
    <dgm:pt modelId="{5CA074C4-9D59-4CD8-8A7A-DE1AD6D1D0AB}">
      <dgm:prSet/>
      <dgm:spPr/>
      <dgm:t>
        <a:bodyPr/>
        <a:lstStyle/>
        <a:p>
          <a:r>
            <a:rPr lang="en-US"/>
            <a:t>Mid-size stocks should be tested to ensure reliability.</a:t>
          </a:r>
        </a:p>
      </dgm:t>
    </dgm:pt>
    <dgm:pt modelId="{5CC321F1-68CF-4BD1-BE4E-BA88761569F8}" type="parTrans" cxnId="{3FA2425B-5A4C-432A-A1E8-B94DAF182B9C}">
      <dgm:prSet/>
      <dgm:spPr/>
      <dgm:t>
        <a:bodyPr/>
        <a:lstStyle/>
        <a:p>
          <a:endParaRPr lang="en-US"/>
        </a:p>
      </dgm:t>
    </dgm:pt>
    <dgm:pt modelId="{5427F1EE-A7CC-4A1C-A65C-8158BD38C31F}" type="sibTrans" cxnId="{3FA2425B-5A4C-432A-A1E8-B94DAF182B9C}">
      <dgm:prSet/>
      <dgm:spPr/>
      <dgm:t>
        <a:bodyPr/>
        <a:lstStyle/>
        <a:p>
          <a:endParaRPr lang="en-US"/>
        </a:p>
      </dgm:t>
    </dgm:pt>
    <dgm:pt modelId="{7082CE3F-D765-4570-BAA0-AD9CE1D2CABD}" type="pres">
      <dgm:prSet presAssocID="{5F277D80-769A-41B1-BBA9-21020E64E2F7}" presName="root" presStyleCnt="0">
        <dgm:presLayoutVars>
          <dgm:dir/>
          <dgm:resizeHandles val="exact"/>
        </dgm:presLayoutVars>
      </dgm:prSet>
      <dgm:spPr/>
    </dgm:pt>
    <dgm:pt modelId="{FE128970-29C7-4ABD-8DDE-5800889B60A5}" type="pres">
      <dgm:prSet presAssocID="{D1EEB003-AAA4-4391-8482-B1B384B74A1F}" presName="compNode" presStyleCnt="0"/>
      <dgm:spPr/>
    </dgm:pt>
    <dgm:pt modelId="{9E158E37-16BB-4C67-B86B-20514AFACA44}" type="pres">
      <dgm:prSet presAssocID="{D1EEB003-AAA4-4391-8482-B1B384B74A1F}" presName="bgRect" presStyleLbl="bgShp" presStyleIdx="0" presStyleCnt="3"/>
      <dgm:spPr/>
    </dgm:pt>
    <dgm:pt modelId="{C71E4C70-A83D-4E71-8408-0A030C198667}" type="pres">
      <dgm:prSet presAssocID="{D1EEB003-AAA4-4391-8482-B1B384B74A1F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rget"/>
        </a:ext>
      </dgm:extLst>
    </dgm:pt>
    <dgm:pt modelId="{33C255C9-9332-4F46-B041-5F2BF8A3127B}" type="pres">
      <dgm:prSet presAssocID="{D1EEB003-AAA4-4391-8482-B1B384B74A1F}" presName="spaceRect" presStyleCnt="0"/>
      <dgm:spPr/>
    </dgm:pt>
    <dgm:pt modelId="{4E720BB8-25D1-4E8D-AFDF-D6D863E45F2B}" type="pres">
      <dgm:prSet presAssocID="{D1EEB003-AAA4-4391-8482-B1B384B74A1F}" presName="parTx" presStyleLbl="revTx" presStyleIdx="0" presStyleCnt="3">
        <dgm:presLayoutVars>
          <dgm:chMax val="0"/>
          <dgm:chPref val="0"/>
        </dgm:presLayoutVars>
      </dgm:prSet>
      <dgm:spPr/>
    </dgm:pt>
    <dgm:pt modelId="{05652913-6730-4FB3-AA82-5A4802757313}" type="pres">
      <dgm:prSet presAssocID="{E0FFA477-8291-4D44-BA47-D7684119F32E}" presName="sibTrans" presStyleCnt="0"/>
      <dgm:spPr/>
    </dgm:pt>
    <dgm:pt modelId="{738F722C-FC06-4257-8509-4CE29B3AD522}" type="pres">
      <dgm:prSet presAssocID="{A25B2DFD-1D6F-4DF5-A184-ABC60D0C025E}" presName="compNode" presStyleCnt="0"/>
      <dgm:spPr/>
    </dgm:pt>
    <dgm:pt modelId="{2E55D604-9811-469C-BD84-555A35C1A988}" type="pres">
      <dgm:prSet presAssocID="{A25B2DFD-1D6F-4DF5-A184-ABC60D0C025E}" presName="bgRect" presStyleLbl="bgShp" presStyleIdx="1" presStyleCnt="3"/>
      <dgm:spPr/>
    </dgm:pt>
    <dgm:pt modelId="{AB0C0723-444E-43E9-81A9-3AC80571BF6F}" type="pres">
      <dgm:prSet presAssocID="{A25B2DFD-1D6F-4DF5-A184-ABC60D0C025E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igh Voltage"/>
        </a:ext>
      </dgm:extLst>
    </dgm:pt>
    <dgm:pt modelId="{DEE36151-8185-4E2F-9640-F8B67E30CEAC}" type="pres">
      <dgm:prSet presAssocID="{A25B2DFD-1D6F-4DF5-A184-ABC60D0C025E}" presName="spaceRect" presStyleCnt="0"/>
      <dgm:spPr/>
    </dgm:pt>
    <dgm:pt modelId="{40ADBBE2-835E-45ED-AE99-63A86282E057}" type="pres">
      <dgm:prSet presAssocID="{A25B2DFD-1D6F-4DF5-A184-ABC60D0C025E}" presName="parTx" presStyleLbl="revTx" presStyleIdx="1" presStyleCnt="3">
        <dgm:presLayoutVars>
          <dgm:chMax val="0"/>
          <dgm:chPref val="0"/>
        </dgm:presLayoutVars>
      </dgm:prSet>
      <dgm:spPr/>
    </dgm:pt>
    <dgm:pt modelId="{4A799628-11C0-4AAB-920A-FBD6CF57B200}" type="pres">
      <dgm:prSet presAssocID="{614CE3BB-3EE9-492A-97D6-1385271878E2}" presName="sibTrans" presStyleCnt="0"/>
      <dgm:spPr/>
    </dgm:pt>
    <dgm:pt modelId="{EA245F30-B873-416D-B1F5-C871258FF036}" type="pres">
      <dgm:prSet presAssocID="{5CA074C4-9D59-4CD8-8A7A-DE1AD6D1D0AB}" presName="compNode" presStyleCnt="0"/>
      <dgm:spPr/>
    </dgm:pt>
    <dgm:pt modelId="{E11F4EBE-2C1E-4C02-8501-B98114BB1789}" type="pres">
      <dgm:prSet presAssocID="{5CA074C4-9D59-4CD8-8A7A-DE1AD6D1D0AB}" presName="bgRect" presStyleLbl="bgShp" presStyleIdx="2" presStyleCnt="3"/>
      <dgm:spPr/>
    </dgm:pt>
    <dgm:pt modelId="{06097FAE-EC78-4BAC-A9F0-54A26224E05C}" type="pres">
      <dgm:prSet presAssocID="{5CA074C4-9D59-4CD8-8A7A-DE1AD6D1D0AB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Graph with Upward Trend"/>
        </a:ext>
      </dgm:extLst>
    </dgm:pt>
    <dgm:pt modelId="{F378D542-B3E4-4C64-B5C4-BD8FDB4E3311}" type="pres">
      <dgm:prSet presAssocID="{5CA074C4-9D59-4CD8-8A7A-DE1AD6D1D0AB}" presName="spaceRect" presStyleCnt="0"/>
      <dgm:spPr/>
    </dgm:pt>
    <dgm:pt modelId="{97EDAB43-9542-4E50-9AAA-85D96CD2027B}" type="pres">
      <dgm:prSet presAssocID="{5CA074C4-9D59-4CD8-8A7A-DE1AD6D1D0AB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A4488E2D-A401-4E17-A48E-B768C8CA2F2F}" type="presOf" srcId="{5F277D80-769A-41B1-BBA9-21020E64E2F7}" destId="{7082CE3F-D765-4570-BAA0-AD9CE1D2CABD}" srcOrd="0" destOrd="0" presId="urn:microsoft.com/office/officeart/2018/2/layout/IconVerticalSolidList"/>
    <dgm:cxn modelId="{0CDFA445-5029-4C27-8CB9-2BC6C8306E3F}" srcId="{5F277D80-769A-41B1-BBA9-21020E64E2F7}" destId="{A25B2DFD-1D6F-4DF5-A184-ABC60D0C025E}" srcOrd="1" destOrd="0" parTransId="{7152EB22-A1CA-4758-9205-0A1C43E77896}" sibTransId="{614CE3BB-3EE9-492A-97D6-1385271878E2}"/>
    <dgm:cxn modelId="{C8D60548-83E4-4A34-93E4-F3B8B9BA14CC}" type="presOf" srcId="{D1EEB003-AAA4-4391-8482-B1B384B74A1F}" destId="{4E720BB8-25D1-4E8D-AFDF-D6D863E45F2B}" srcOrd="0" destOrd="0" presId="urn:microsoft.com/office/officeart/2018/2/layout/IconVerticalSolidList"/>
    <dgm:cxn modelId="{3FA2425B-5A4C-432A-A1E8-B94DAF182B9C}" srcId="{5F277D80-769A-41B1-BBA9-21020E64E2F7}" destId="{5CA074C4-9D59-4CD8-8A7A-DE1AD6D1D0AB}" srcOrd="2" destOrd="0" parTransId="{5CC321F1-68CF-4BD1-BE4E-BA88761569F8}" sibTransId="{5427F1EE-A7CC-4A1C-A65C-8158BD38C31F}"/>
    <dgm:cxn modelId="{BF840F69-26B9-4E32-BCBA-CA416CDF19A4}" type="presOf" srcId="{5CA074C4-9D59-4CD8-8A7A-DE1AD6D1D0AB}" destId="{97EDAB43-9542-4E50-9AAA-85D96CD2027B}" srcOrd="0" destOrd="0" presId="urn:microsoft.com/office/officeart/2018/2/layout/IconVerticalSolidList"/>
    <dgm:cxn modelId="{FD19B7F5-E248-40DB-B494-6FB0FE6C9F6F}" srcId="{5F277D80-769A-41B1-BBA9-21020E64E2F7}" destId="{D1EEB003-AAA4-4391-8482-B1B384B74A1F}" srcOrd="0" destOrd="0" parTransId="{2D9C740C-7120-478E-8719-02A605FCFEA4}" sibTransId="{E0FFA477-8291-4D44-BA47-D7684119F32E}"/>
    <dgm:cxn modelId="{635E19FA-2C87-44D1-A97D-14BD00C8D509}" type="presOf" srcId="{A25B2DFD-1D6F-4DF5-A184-ABC60D0C025E}" destId="{40ADBBE2-835E-45ED-AE99-63A86282E057}" srcOrd="0" destOrd="0" presId="urn:microsoft.com/office/officeart/2018/2/layout/IconVerticalSolidList"/>
    <dgm:cxn modelId="{76D00D59-2E0D-4391-8E87-6603263DE0D0}" type="presParOf" srcId="{7082CE3F-D765-4570-BAA0-AD9CE1D2CABD}" destId="{FE128970-29C7-4ABD-8DDE-5800889B60A5}" srcOrd="0" destOrd="0" presId="urn:microsoft.com/office/officeart/2018/2/layout/IconVerticalSolidList"/>
    <dgm:cxn modelId="{2A1FA74B-7993-40E0-BB54-EC30138E4A89}" type="presParOf" srcId="{FE128970-29C7-4ABD-8DDE-5800889B60A5}" destId="{9E158E37-16BB-4C67-B86B-20514AFACA44}" srcOrd="0" destOrd="0" presId="urn:microsoft.com/office/officeart/2018/2/layout/IconVerticalSolidList"/>
    <dgm:cxn modelId="{7BC41347-151D-4E7A-8A56-F24FC8D22E8E}" type="presParOf" srcId="{FE128970-29C7-4ABD-8DDE-5800889B60A5}" destId="{C71E4C70-A83D-4E71-8408-0A030C198667}" srcOrd="1" destOrd="0" presId="urn:microsoft.com/office/officeart/2018/2/layout/IconVerticalSolidList"/>
    <dgm:cxn modelId="{2D537F96-2E73-4051-8E41-ECBEC74429F6}" type="presParOf" srcId="{FE128970-29C7-4ABD-8DDE-5800889B60A5}" destId="{33C255C9-9332-4F46-B041-5F2BF8A3127B}" srcOrd="2" destOrd="0" presId="urn:microsoft.com/office/officeart/2018/2/layout/IconVerticalSolidList"/>
    <dgm:cxn modelId="{D11A3650-8C72-4224-8C2F-BAC1647C298A}" type="presParOf" srcId="{FE128970-29C7-4ABD-8DDE-5800889B60A5}" destId="{4E720BB8-25D1-4E8D-AFDF-D6D863E45F2B}" srcOrd="3" destOrd="0" presId="urn:microsoft.com/office/officeart/2018/2/layout/IconVerticalSolidList"/>
    <dgm:cxn modelId="{447AD7AA-47D0-4E0A-A120-9F40BF517F0A}" type="presParOf" srcId="{7082CE3F-D765-4570-BAA0-AD9CE1D2CABD}" destId="{05652913-6730-4FB3-AA82-5A4802757313}" srcOrd="1" destOrd="0" presId="urn:microsoft.com/office/officeart/2018/2/layout/IconVerticalSolidList"/>
    <dgm:cxn modelId="{22A4933C-E45B-40FD-931F-F2E50AAF0BC2}" type="presParOf" srcId="{7082CE3F-D765-4570-BAA0-AD9CE1D2CABD}" destId="{738F722C-FC06-4257-8509-4CE29B3AD522}" srcOrd="2" destOrd="0" presId="urn:microsoft.com/office/officeart/2018/2/layout/IconVerticalSolidList"/>
    <dgm:cxn modelId="{F08EFF2E-2268-4376-B6F2-C705939D23C2}" type="presParOf" srcId="{738F722C-FC06-4257-8509-4CE29B3AD522}" destId="{2E55D604-9811-469C-BD84-555A35C1A988}" srcOrd="0" destOrd="0" presId="urn:microsoft.com/office/officeart/2018/2/layout/IconVerticalSolidList"/>
    <dgm:cxn modelId="{D52AD9A2-0610-4521-8A49-F86579833415}" type="presParOf" srcId="{738F722C-FC06-4257-8509-4CE29B3AD522}" destId="{AB0C0723-444E-43E9-81A9-3AC80571BF6F}" srcOrd="1" destOrd="0" presId="urn:microsoft.com/office/officeart/2018/2/layout/IconVerticalSolidList"/>
    <dgm:cxn modelId="{C2AB3D27-1BED-4CEC-B319-CC90E41EE473}" type="presParOf" srcId="{738F722C-FC06-4257-8509-4CE29B3AD522}" destId="{DEE36151-8185-4E2F-9640-F8B67E30CEAC}" srcOrd="2" destOrd="0" presId="urn:microsoft.com/office/officeart/2018/2/layout/IconVerticalSolidList"/>
    <dgm:cxn modelId="{2F4AD476-5BE3-4557-93F1-41D5E8F26596}" type="presParOf" srcId="{738F722C-FC06-4257-8509-4CE29B3AD522}" destId="{40ADBBE2-835E-45ED-AE99-63A86282E057}" srcOrd="3" destOrd="0" presId="urn:microsoft.com/office/officeart/2018/2/layout/IconVerticalSolidList"/>
    <dgm:cxn modelId="{88968C59-2B72-4A99-8B39-A5C2495A52DE}" type="presParOf" srcId="{7082CE3F-D765-4570-BAA0-AD9CE1D2CABD}" destId="{4A799628-11C0-4AAB-920A-FBD6CF57B200}" srcOrd="3" destOrd="0" presId="urn:microsoft.com/office/officeart/2018/2/layout/IconVerticalSolidList"/>
    <dgm:cxn modelId="{3BC01CCD-29D4-4497-924F-00DE227B5028}" type="presParOf" srcId="{7082CE3F-D765-4570-BAA0-AD9CE1D2CABD}" destId="{EA245F30-B873-416D-B1F5-C871258FF036}" srcOrd="4" destOrd="0" presId="urn:microsoft.com/office/officeart/2018/2/layout/IconVerticalSolidList"/>
    <dgm:cxn modelId="{62B87BE0-D2CB-414D-8424-8FCAA84D49C6}" type="presParOf" srcId="{EA245F30-B873-416D-B1F5-C871258FF036}" destId="{E11F4EBE-2C1E-4C02-8501-B98114BB1789}" srcOrd="0" destOrd="0" presId="urn:microsoft.com/office/officeart/2018/2/layout/IconVerticalSolidList"/>
    <dgm:cxn modelId="{0DE12719-BCDD-4228-B40B-A28667E36BFE}" type="presParOf" srcId="{EA245F30-B873-416D-B1F5-C871258FF036}" destId="{06097FAE-EC78-4BAC-A9F0-54A26224E05C}" srcOrd="1" destOrd="0" presId="urn:microsoft.com/office/officeart/2018/2/layout/IconVerticalSolidList"/>
    <dgm:cxn modelId="{5645D085-91D4-43B7-84BF-4A80624F9F2D}" type="presParOf" srcId="{EA245F30-B873-416D-B1F5-C871258FF036}" destId="{F378D542-B3E4-4C64-B5C4-BD8FDB4E3311}" srcOrd="2" destOrd="0" presId="urn:microsoft.com/office/officeart/2018/2/layout/IconVerticalSolidList"/>
    <dgm:cxn modelId="{FC0C6D54-6A0F-411D-BAF4-2181D75EB8C2}" type="presParOf" srcId="{EA245F30-B873-416D-B1F5-C871258FF036}" destId="{97EDAB43-9542-4E50-9AAA-85D96CD2027B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3B373E-B794-B44E-BEFA-40383AA0945B}">
      <dsp:nvSpPr>
        <dsp:cNvPr id="0" name=""/>
        <dsp:cNvSpPr/>
      </dsp:nvSpPr>
      <dsp:spPr>
        <a:xfrm>
          <a:off x="0" y="0"/>
          <a:ext cx="3286125" cy="321023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6199" tIns="330200" rIns="256199" bIns="33020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Only 43% of people know what is in their workplace retirement accounts.</a:t>
          </a:r>
        </a:p>
      </dsp:txBody>
      <dsp:txXfrm>
        <a:off x="0" y="1219890"/>
        <a:ext cx="3286125" cy="1926143"/>
      </dsp:txXfrm>
    </dsp:sp>
    <dsp:sp modelId="{8AC4DBEB-43B4-784C-8589-5675279AAC04}">
      <dsp:nvSpPr>
        <dsp:cNvPr id="0" name=""/>
        <dsp:cNvSpPr/>
      </dsp:nvSpPr>
      <dsp:spPr>
        <a:xfrm>
          <a:off x="1161526" y="321023"/>
          <a:ext cx="963071" cy="96307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5085" tIns="12700" rIns="75085" bIns="12700" numCol="1" spcCol="1270" anchor="ctr" anchorCtr="0">
          <a:noAutofit/>
        </a:bodyPr>
        <a:lstStyle/>
        <a:p>
          <a:pPr marL="0" lvl="0" indent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700" kern="1200"/>
            <a:t>1</a:t>
          </a:r>
        </a:p>
      </dsp:txBody>
      <dsp:txXfrm>
        <a:off x="1302564" y="462061"/>
        <a:ext cx="680995" cy="680995"/>
      </dsp:txXfrm>
    </dsp:sp>
    <dsp:sp modelId="{FFE06D82-6F64-A54E-BC69-DA87AE7E2B3F}">
      <dsp:nvSpPr>
        <dsp:cNvPr id="0" name=""/>
        <dsp:cNvSpPr/>
      </dsp:nvSpPr>
      <dsp:spPr>
        <a:xfrm>
          <a:off x="0" y="3210167"/>
          <a:ext cx="3286125" cy="7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5D1BE9-E50E-D34F-9560-B4D7C70D9ECF}">
      <dsp:nvSpPr>
        <dsp:cNvPr id="0" name=""/>
        <dsp:cNvSpPr/>
      </dsp:nvSpPr>
      <dsp:spPr>
        <a:xfrm>
          <a:off x="3614737" y="0"/>
          <a:ext cx="3286125" cy="321023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6199" tIns="330200" rIns="256199" bIns="33020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38% know all their investments in their non-retirement investment accounts.</a:t>
          </a:r>
        </a:p>
      </dsp:txBody>
      <dsp:txXfrm>
        <a:off x="3614737" y="1219890"/>
        <a:ext cx="3286125" cy="1926143"/>
      </dsp:txXfrm>
    </dsp:sp>
    <dsp:sp modelId="{DDAA1350-BEE6-A748-B9D0-D398BE33C229}">
      <dsp:nvSpPr>
        <dsp:cNvPr id="0" name=""/>
        <dsp:cNvSpPr/>
      </dsp:nvSpPr>
      <dsp:spPr>
        <a:xfrm>
          <a:off x="4776264" y="321023"/>
          <a:ext cx="963071" cy="96307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5085" tIns="12700" rIns="75085" bIns="12700" numCol="1" spcCol="1270" anchor="ctr" anchorCtr="0">
          <a:noAutofit/>
        </a:bodyPr>
        <a:lstStyle/>
        <a:p>
          <a:pPr marL="0" lvl="0" indent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700" kern="1200"/>
            <a:t>2</a:t>
          </a:r>
        </a:p>
      </dsp:txBody>
      <dsp:txXfrm>
        <a:off x="4917302" y="462061"/>
        <a:ext cx="680995" cy="680995"/>
      </dsp:txXfrm>
    </dsp:sp>
    <dsp:sp modelId="{4DC2D5AB-C5B0-C644-8D1B-F1DA88C12D12}">
      <dsp:nvSpPr>
        <dsp:cNvPr id="0" name=""/>
        <dsp:cNvSpPr/>
      </dsp:nvSpPr>
      <dsp:spPr>
        <a:xfrm>
          <a:off x="3614737" y="3210167"/>
          <a:ext cx="3286125" cy="7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001FD11-625E-F046-9471-A1BBE20139A6}">
      <dsp:nvSpPr>
        <dsp:cNvPr id="0" name=""/>
        <dsp:cNvSpPr/>
      </dsp:nvSpPr>
      <dsp:spPr>
        <a:xfrm>
          <a:off x="7229475" y="0"/>
          <a:ext cx="3286125" cy="321023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6199" tIns="330200" rIns="256199" bIns="33020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44% of Americans choose stocks based on potential growth.</a:t>
          </a:r>
        </a:p>
      </dsp:txBody>
      <dsp:txXfrm>
        <a:off x="7229475" y="1219890"/>
        <a:ext cx="3286125" cy="1926143"/>
      </dsp:txXfrm>
    </dsp:sp>
    <dsp:sp modelId="{B9B8AF6F-5CD7-4948-9C6A-A8BED7D79B0E}">
      <dsp:nvSpPr>
        <dsp:cNvPr id="0" name=""/>
        <dsp:cNvSpPr/>
      </dsp:nvSpPr>
      <dsp:spPr>
        <a:xfrm>
          <a:off x="8391001" y="321023"/>
          <a:ext cx="963071" cy="96307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5085" tIns="12700" rIns="75085" bIns="12700" numCol="1" spcCol="1270" anchor="ctr" anchorCtr="0">
          <a:noAutofit/>
        </a:bodyPr>
        <a:lstStyle/>
        <a:p>
          <a:pPr marL="0" lvl="0" indent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700" kern="1200"/>
            <a:t>3</a:t>
          </a:r>
        </a:p>
      </dsp:txBody>
      <dsp:txXfrm>
        <a:off x="8532039" y="462061"/>
        <a:ext cx="680995" cy="680995"/>
      </dsp:txXfrm>
    </dsp:sp>
    <dsp:sp modelId="{85C05DC9-B33D-DF47-86A2-FB3254D29B65}">
      <dsp:nvSpPr>
        <dsp:cNvPr id="0" name=""/>
        <dsp:cNvSpPr/>
      </dsp:nvSpPr>
      <dsp:spPr>
        <a:xfrm>
          <a:off x="7229475" y="3210167"/>
          <a:ext cx="3286125" cy="7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FC06FF5-8387-6A42-8357-BEF947B00C17}">
      <dsp:nvSpPr>
        <dsp:cNvPr id="0" name=""/>
        <dsp:cNvSpPr/>
      </dsp:nvSpPr>
      <dsp:spPr>
        <a:xfrm>
          <a:off x="0" y="736080"/>
          <a:ext cx="2957512" cy="187802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A5B7E5-88CB-BC45-AB55-2B80B4B1B9EF}">
      <dsp:nvSpPr>
        <dsp:cNvPr id="0" name=""/>
        <dsp:cNvSpPr/>
      </dsp:nvSpPr>
      <dsp:spPr>
        <a:xfrm>
          <a:off x="328612" y="1048262"/>
          <a:ext cx="2957512" cy="187802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Data collected from Yahoo Finance.</a:t>
          </a:r>
        </a:p>
      </dsp:txBody>
      <dsp:txXfrm>
        <a:off x="383617" y="1103267"/>
        <a:ext cx="2847502" cy="1768010"/>
      </dsp:txXfrm>
    </dsp:sp>
    <dsp:sp modelId="{75799B82-05C4-144A-90BA-64BEB3FCCBF0}">
      <dsp:nvSpPr>
        <dsp:cNvPr id="0" name=""/>
        <dsp:cNvSpPr/>
      </dsp:nvSpPr>
      <dsp:spPr>
        <a:xfrm>
          <a:off x="3614737" y="736080"/>
          <a:ext cx="2957512" cy="187802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E9F9C3-C271-664E-9816-3C5A2674851E}">
      <dsp:nvSpPr>
        <dsp:cNvPr id="0" name=""/>
        <dsp:cNvSpPr/>
      </dsp:nvSpPr>
      <dsp:spPr>
        <a:xfrm>
          <a:off x="3943350" y="1048262"/>
          <a:ext cx="2957512" cy="187802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Contains 3 years' worth of stock price data for Google, Apple, and Tesla. </a:t>
          </a:r>
        </a:p>
      </dsp:txBody>
      <dsp:txXfrm>
        <a:off x="3998355" y="1103267"/>
        <a:ext cx="2847502" cy="1768010"/>
      </dsp:txXfrm>
    </dsp:sp>
    <dsp:sp modelId="{60D6E525-75CD-7E46-9B0A-F4132E4F7951}">
      <dsp:nvSpPr>
        <dsp:cNvPr id="0" name=""/>
        <dsp:cNvSpPr/>
      </dsp:nvSpPr>
      <dsp:spPr>
        <a:xfrm>
          <a:off x="7229475" y="736080"/>
          <a:ext cx="2957512" cy="187802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96CAC34-F0A6-6B44-A990-4B085DEEE5CF}">
      <dsp:nvSpPr>
        <dsp:cNvPr id="0" name=""/>
        <dsp:cNvSpPr/>
      </dsp:nvSpPr>
      <dsp:spPr>
        <a:xfrm>
          <a:off x="7558087" y="1048262"/>
          <a:ext cx="2957512" cy="187802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7 columns of all numerical data.</a:t>
          </a:r>
        </a:p>
      </dsp:txBody>
      <dsp:txXfrm>
        <a:off x="7613092" y="1103267"/>
        <a:ext cx="2847502" cy="176801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74B320-8957-40BD-99C9-12633C5D9F3A}">
      <dsp:nvSpPr>
        <dsp:cNvPr id="0" name=""/>
        <dsp:cNvSpPr/>
      </dsp:nvSpPr>
      <dsp:spPr>
        <a:xfrm>
          <a:off x="0" y="529"/>
          <a:ext cx="10156531" cy="123789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F55C785-6B2C-415D-A32B-B19963FD4C9A}">
      <dsp:nvSpPr>
        <dsp:cNvPr id="0" name=""/>
        <dsp:cNvSpPr/>
      </dsp:nvSpPr>
      <dsp:spPr>
        <a:xfrm>
          <a:off x="374462" y="279054"/>
          <a:ext cx="680840" cy="68084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1707F9-384D-4DF6-88AD-75A903DF5DAD}">
      <dsp:nvSpPr>
        <dsp:cNvPr id="0" name=""/>
        <dsp:cNvSpPr/>
      </dsp:nvSpPr>
      <dsp:spPr>
        <a:xfrm>
          <a:off x="1429764" y="529"/>
          <a:ext cx="8726766" cy="12378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010" tIns="131010" rIns="131010" bIns="13101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Check for missing values. </a:t>
          </a:r>
        </a:p>
      </dsp:txBody>
      <dsp:txXfrm>
        <a:off x="1429764" y="529"/>
        <a:ext cx="8726766" cy="1237891"/>
      </dsp:txXfrm>
    </dsp:sp>
    <dsp:sp modelId="{3857BC9B-5D6C-4669-8166-15496B80DC54}">
      <dsp:nvSpPr>
        <dsp:cNvPr id="0" name=""/>
        <dsp:cNvSpPr/>
      </dsp:nvSpPr>
      <dsp:spPr>
        <a:xfrm>
          <a:off x="0" y="1547893"/>
          <a:ext cx="10156531" cy="123789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9D2953C-0ED1-4104-9CE1-FF8589AA9DF9}">
      <dsp:nvSpPr>
        <dsp:cNvPr id="0" name=""/>
        <dsp:cNvSpPr/>
      </dsp:nvSpPr>
      <dsp:spPr>
        <a:xfrm>
          <a:off x="374462" y="1826419"/>
          <a:ext cx="680840" cy="68084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CFE4D8-E9F8-4A21-B0D4-E899000E3D2C}">
      <dsp:nvSpPr>
        <dsp:cNvPr id="0" name=""/>
        <dsp:cNvSpPr/>
      </dsp:nvSpPr>
      <dsp:spPr>
        <a:xfrm>
          <a:off x="1429764" y="1547893"/>
          <a:ext cx="8726766" cy="12378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010" tIns="131010" rIns="131010" bIns="13101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Split dataset by independent and dependent variables.</a:t>
          </a:r>
        </a:p>
      </dsp:txBody>
      <dsp:txXfrm>
        <a:off x="1429764" y="1547893"/>
        <a:ext cx="8726766" cy="1237891"/>
      </dsp:txXfrm>
    </dsp:sp>
    <dsp:sp modelId="{F06595D1-DBF7-4A7F-A21E-B177CEFB717E}">
      <dsp:nvSpPr>
        <dsp:cNvPr id="0" name=""/>
        <dsp:cNvSpPr/>
      </dsp:nvSpPr>
      <dsp:spPr>
        <a:xfrm>
          <a:off x="0" y="3095258"/>
          <a:ext cx="10156531" cy="123789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8080FB2-04C7-4F0A-8160-845EBD5B171C}">
      <dsp:nvSpPr>
        <dsp:cNvPr id="0" name=""/>
        <dsp:cNvSpPr/>
      </dsp:nvSpPr>
      <dsp:spPr>
        <a:xfrm>
          <a:off x="374462" y="3373783"/>
          <a:ext cx="680840" cy="68084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B082AA-CD3D-4458-A4BA-A783E1695F4D}">
      <dsp:nvSpPr>
        <dsp:cNvPr id="0" name=""/>
        <dsp:cNvSpPr/>
      </dsp:nvSpPr>
      <dsp:spPr>
        <a:xfrm>
          <a:off x="1429764" y="3095258"/>
          <a:ext cx="8726766" cy="12378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010" tIns="131010" rIns="131010" bIns="13101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Created a training and test set from our new data frames.</a:t>
          </a:r>
        </a:p>
      </dsp:txBody>
      <dsp:txXfrm>
        <a:off x="1429764" y="3095258"/>
        <a:ext cx="8726766" cy="123789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158E37-16BB-4C67-B86B-20514AFACA44}">
      <dsp:nvSpPr>
        <dsp:cNvPr id="0" name=""/>
        <dsp:cNvSpPr/>
      </dsp:nvSpPr>
      <dsp:spPr>
        <a:xfrm>
          <a:off x="0" y="529"/>
          <a:ext cx="10156531" cy="123789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71E4C70-A83D-4E71-8408-0A030C198667}">
      <dsp:nvSpPr>
        <dsp:cNvPr id="0" name=""/>
        <dsp:cNvSpPr/>
      </dsp:nvSpPr>
      <dsp:spPr>
        <a:xfrm>
          <a:off x="374462" y="279054"/>
          <a:ext cx="680840" cy="68084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E720BB8-25D1-4E8D-AFDF-D6D863E45F2B}">
      <dsp:nvSpPr>
        <dsp:cNvPr id="0" name=""/>
        <dsp:cNvSpPr/>
      </dsp:nvSpPr>
      <dsp:spPr>
        <a:xfrm>
          <a:off x="1429764" y="529"/>
          <a:ext cx="8726766" cy="12378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010" tIns="131010" rIns="131010" bIns="13101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We were able to build an accurate and reliable model.</a:t>
          </a:r>
        </a:p>
      </dsp:txBody>
      <dsp:txXfrm>
        <a:off x="1429764" y="529"/>
        <a:ext cx="8726766" cy="1237891"/>
      </dsp:txXfrm>
    </dsp:sp>
    <dsp:sp modelId="{2E55D604-9811-469C-BD84-555A35C1A988}">
      <dsp:nvSpPr>
        <dsp:cNvPr id="0" name=""/>
        <dsp:cNvSpPr/>
      </dsp:nvSpPr>
      <dsp:spPr>
        <a:xfrm>
          <a:off x="0" y="1547893"/>
          <a:ext cx="10156531" cy="123789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B0C0723-444E-43E9-81A9-3AC80571BF6F}">
      <dsp:nvSpPr>
        <dsp:cNvPr id="0" name=""/>
        <dsp:cNvSpPr/>
      </dsp:nvSpPr>
      <dsp:spPr>
        <a:xfrm>
          <a:off x="374462" y="1826419"/>
          <a:ext cx="680840" cy="68084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ADBBE2-835E-45ED-AE99-63A86282E057}">
      <dsp:nvSpPr>
        <dsp:cNvPr id="0" name=""/>
        <dsp:cNvSpPr/>
      </dsp:nvSpPr>
      <dsp:spPr>
        <a:xfrm>
          <a:off x="1429764" y="1547893"/>
          <a:ext cx="8726766" cy="12378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010" tIns="131010" rIns="131010" bIns="13101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Not suitable for highly volatile investments.</a:t>
          </a:r>
        </a:p>
      </dsp:txBody>
      <dsp:txXfrm>
        <a:off x="1429764" y="1547893"/>
        <a:ext cx="8726766" cy="1237891"/>
      </dsp:txXfrm>
    </dsp:sp>
    <dsp:sp modelId="{E11F4EBE-2C1E-4C02-8501-B98114BB1789}">
      <dsp:nvSpPr>
        <dsp:cNvPr id="0" name=""/>
        <dsp:cNvSpPr/>
      </dsp:nvSpPr>
      <dsp:spPr>
        <a:xfrm>
          <a:off x="0" y="3095258"/>
          <a:ext cx="10156531" cy="123789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6097FAE-EC78-4BAC-A9F0-54A26224E05C}">
      <dsp:nvSpPr>
        <dsp:cNvPr id="0" name=""/>
        <dsp:cNvSpPr/>
      </dsp:nvSpPr>
      <dsp:spPr>
        <a:xfrm>
          <a:off x="374462" y="3373783"/>
          <a:ext cx="680840" cy="68084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EDAB43-9542-4E50-9AAA-85D96CD2027B}">
      <dsp:nvSpPr>
        <dsp:cNvPr id="0" name=""/>
        <dsp:cNvSpPr/>
      </dsp:nvSpPr>
      <dsp:spPr>
        <a:xfrm>
          <a:off x="1429764" y="3095258"/>
          <a:ext cx="8726766" cy="12378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010" tIns="131010" rIns="131010" bIns="13101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Mid-size stocks should be tested to ensure reliability.</a:t>
          </a:r>
        </a:p>
      </dsp:txBody>
      <dsp:txXfrm>
        <a:off x="1429764" y="3095258"/>
        <a:ext cx="8726766" cy="123789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BasicLinearProcessNumbered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C58565-E900-D347-91DD-CD1F15808094}" type="datetimeFigureOut">
              <a:rPr lang="en-US" smtClean="0"/>
              <a:t>8/3/24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46D969-E8EE-6F4C-B6E8-AC7739113F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1645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46D969-E8EE-6F4C-B6E8-AC7739113FE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1099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Mean squared error and r2 were used as our evaluation metrics for this research. I have the results for each stock listed below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46D969-E8EE-6F4C-B6E8-AC7739113FE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8025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F9204-3F29-4C3A-BA41-3063400202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3393CD-7262-4AC7-80E6-52FE6F3F39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0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430AE-0210-4E82-AD7B-41B112DE7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11A6662E-FAF4-44BC-88B5-85A7CBFB6D30}" type="datetime1">
              <a:rPr lang="en-US" smtClean="0"/>
              <a:pPr/>
              <a:t>8/3/24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221974-7DEC-459D-9642-CB5B59C82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731837-C94E-4B5B-BCF0-110C69EDB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5888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ABDD2-E186-4F25-8FDE-D1E875E9C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18CC5B-A7E0-48B1-8329-6533AC76E7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905B1B-77FE-4BFC-BF87-87DA989F0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59632-1575-4E14-B53B-3DC3D5ED3947}" type="datetime1">
              <a:rPr lang="en-US" smtClean="0"/>
              <a:t>8/3/24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18531E-1B90-4631-BD37-4BB1DBFAB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8A55E8-88DC-4280-8E04-FF50FF8ED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6820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960633D-90E4-4F5A-9EBF-DDEC2B0B47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DD3065-FA3D-42C8-BFDA-967C87F4F2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DC126F-38E2-4425-861F-98ED432284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A6868-2568-4CC9-B302-F37117B01A6E}" type="datetime1">
              <a:rPr lang="en-US" smtClean="0"/>
              <a:t>8/3/24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9645D8-F22A-4354-A8B3-96E8A2D23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9E2295-A616-4D57-8800-7B7E213A8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7146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CC1FC-ADE8-488C-A1DA-2FD569FD4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F02842-38C3-46D6-8527-0F6FE623C5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864CF5-F681-40C2-88CC-E02206C9C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5F08A-1E71-4B2B-BB49-E743F2903911}" type="datetime1">
              <a:rPr lang="en-US" smtClean="0"/>
              <a:t>8/3/24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C04753-4FE4-4A6F-99BB-CFFC92E0C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A569D1-DB13-4BD9-8BA9-0DEAD98F8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5311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20B05-7BF6-4073-9106-FA19E9727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8EE8D7-6B58-4A3F-9DD5-E563D5192A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02990E-9F0A-446A-B5B8-459CA8D98D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17D9E-721A-44BB-8863-9873FE64DA75}" type="datetime1">
              <a:rPr lang="en-US" smtClean="0"/>
              <a:t>8/3/24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E68EAA-4377-45FF-9D7C-9E77BC9F2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07FA71-74C3-44B8-A0AC-E18A1E76B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0912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71F12-2D88-4F76-AF46-BD5156C12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1AA46-E3EB-4704-B019-F90F1E6177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17480F-A530-4D05-9A22-E573FB4BA6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B56FDA-C47A-4F4A-A364-BA60A25AB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1DA2F-80B8-49CF-99FB-5ABCA53A607A}" type="datetime1">
              <a:rPr lang="en-US" smtClean="0"/>
              <a:t>8/3/24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26D8DD-6D84-44D4-8A1B-57615B3ED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C8FE31-B577-4017-8AFE-A8BA09596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1995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C28C9-B8CC-413F-9FFA-626680E4A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53FE72-9D42-45F5-A37F-B12130388A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752600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E3A31D-9B5F-4DE3-B18D-F7F77782EB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666999"/>
            <a:ext cx="5157787" cy="3522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BE1D2D-822C-466C-A7B9-1A2D97366A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752600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F13B2C-44CA-49C4-BC84-02AF1638F3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666999"/>
            <a:ext cx="5183188" cy="3522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793CB55-E9C1-4CE6-9B61-81B71475B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52172-E6C9-4B6C-929A-A9DE3837BBF1}" type="datetime1">
              <a:rPr lang="en-US" smtClean="0"/>
              <a:t>8/3/24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F22318-747B-4EC9-862C-D9FD488CC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FBDDDF-16BD-438D-937D-0E3E30E74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136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92D5F-0BD4-4517-9233-E08AF405B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3523B8-51E3-48B8-BFD8-CE95061980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41CFF-90C9-47B3-9DA1-F2BF8D839F7E}" type="datetime1">
              <a:rPr lang="en-US" smtClean="0"/>
              <a:t>8/3/24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739B90-5D50-4424-B51D-53C391621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6F9286-3A00-4D3C-A3F0-50AC9045C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8653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933BE2-665A-42DA-A3B7-835F81A3F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048FA-06AB-4884-A69B-986B96E68A24}" type="datetime1">
              <a:rPr lang="en-US" smtClean="0"/>
              <a:t>8/3/24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4DBCBD-AD42-432D-ABA9-20D616AF3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140251-3596-4673-B24B-59A6F9ED8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3054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A81A1-6D8E-4DD6-8E49-DABDE6D10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93F18F-F78D-4A31-A6BC-6552105BCF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82C2F4-BDF4-4A4F-AA3D-52692932C2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13850F-5C87-4F08-9658-EAF049B60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B7ABA-0172-4F9C-889D-567164F66BCD}" type="datetime1">
              <a:rPr lang="en-US" smtClean="0"/>
              <a:t>8/3/24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0BCE9A-A746-4439-B5D3-966FBC8E5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1D3B51-AA2E-4AA1-8062-A0D476D80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9511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02CF7-F453-4B3E-9510-D74797987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E2A1B9-8A2A-4B49-8B79-76D3EEB36B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9FEA03-0EC4-4085-AE63-4AA492D61A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05AD5B-0DEA-4C6F-94D2-FAA99F2E5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C6A5B-8AE7-4A41-B5A7-9ADC6686DC18}" type="datetime1">
              <a:rPr lang="en-US" smtClean="0"/>
              <a:t>8/3/24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DC6744-7CBA-4A1D-8F87-10699F981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AD9048-35FF-4BE9-8157-BE4BAA1C7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8726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"/>
            <a:ext cx="12192000" cy="685800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1CB7E8AE-A3AC-4BB7-A5C6-F00EC697B265}"/>
              </a:ext>
            </a:extLst>
          </p:cNvPr>
          <p:cNvPicPr>
            <a:picLocks noChangeAspect="1"/>
          </p:cNvPicPr>
          <p:nvPr/>
        </p:nvPicPr>
        <p:blipFill>
          <a:blip r:embed="rId1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1392401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9984D45-0ED3-4D03-8E44-5E355C913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2545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687D6E-D1E9-489C-9AA9-3575C39BAA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949450"/>
            <a:ext cx="10515600" cy="4195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364E9C-08EE-4B1B-B3FC-D6D997F4EA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246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>
                    <a:alpha val="60000"/>
                  </a:schemeClr>
                </a:solidFill>
                <a:latin typeface="+mn-lt"/>
              </a:defRPr>
            </a:lvl1pPr>
          </a:lstStyle>
          <a:p>
            <a:fld id="{57E0CF6C-748E-4B7A-BC8B-3011EF78ED13}" type="datetime1">
              <a:rPr lang="en-US" smtClean="0"/>
              <a:pPr/>
              <a:t>8/3/24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B0A1F1-38FE-4C27-81E6-A43A54793F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2460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bg1">
                    <a:alpha val="60000"/>
                  </a:schemeClr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26B39A-FFD8-42EF-ADC7-7DB3B302F8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246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>
                    <a:alpha val="60000"/>
                  </a:schemeClr>
                </a:solidFill>
                <a:latin typeface="+mn-lt"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73059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79" r:id="rId7"/>
    <p:sldLayoutId id="2147483780" r:id="rId8"/>
    <p:sldLayoutId id="2147483778" r:id="rId9"/>
    <p:sldLayoutId id="2147483787" r:id="rId10"/>
    <p:sldLayoutId id="2147483788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slideLayout" Target="../slideLayouts/slideLayout2.xml"/><Relationship Id="rId7" Type="http://schemas.openxmlformats.org/officeDocument/2006/relationships/diagramQuickStyle" Target="../diagrams/quickStyle1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10" Type="http://schemas.openxmlformats.org/officeDocument/2006/relationships/image" Target="../media/image4.png"/><Relationship Id="rId4" Type="http://schemas.openxmlformats.org/officeDocument/2006/relationships/notesSlide" Target="../notesSlides/notesSlide1.xml"/><Relationship Id="rId9" Type="http://schemas.microsoft.com/office/2007/relationships/diagramDrawing" Target="../diagrams/drawing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8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slideLayout" Target="../slideLayouts/slideLayout2.xml"/><Relationship Id="rId7" Type="http://schemas.openxmlformats.org/officeDocument/2006/relationships/diagramQuickStyle" Target="../diagrams/quickStyle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10" Type="http://schemas.openxmlformats.org/officeDocument/2006/relationships/image" Target="../media/image4.png"/><Relationship Id="rId4" Type="http://schemas.openxmlformats.org/officeDocument/2006/relationships/image" Target="../media/image9.png"/><Relationship Id="rId9" Type="http://schemas.microsoft.com/office/2007/relationships/diagramDrawing" Target="../diagrams/drawing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3.xml"/><Relationship Id="rId3" Type="http://schemas.openxmlformats.org/officeDocument/2006/relationships/slideLayout" Target="../slideLayouts/slideLayout2.xml"/><Relationship Id="rId7" Type="http://schemas.openxmlformats.org/officeDocument/2006/relationships/diagramLayout" Target="../diagrams/layout3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diagramData" Target="../diagrams/data3.xml"/><Relationship Id="rId11" Type="http://schemas.openxmlformats.org/officeDocument/2006/relationships/image" Target="../media/image4.png"/><Relationship Id="rId5" Type="http://schemas.openxmlformats.org/officeDocument/2006/relationships/image" Target="../media/image8.png"/><Relationship Id="rId10" Type="http://schemas.microsoft.com/office/2007/relationships/diagramDrawing" Target="../diagrams/drawing3.xml"/><Relationship Id="rId4" Type="http://schemas.openxmlformats.org/officeDocument/2006/relationships/image" Target="../media/image5.png"/><Relationship Id="rId9" Type="http://schemas.openxmlformats.org/officeDocument/2006/relationships/diagramColors" Target="../diagrams/colors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8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8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5.png"/><Relationship Id="rId11" Type="http://schemas.openxmlformats.org/officeDocument/2006/relationships/image" Target="../media/image4.png"/><Relationship Id="rId5" Type="http://schemas.openxmlformats.org/officeDocument/2006/relationships/image" Target="../media/image1.png"/><Relationship Id="rId10" Type="http://schemas.openxmlformats.org/officeDocument/2006/relationships/image" Target="../media/image20.png"/><Relationship Id="rId4" Type="http://schemas.openxmlformats.org/officeDocument/2006/relationships/notesSlide" Target="../notesSlides/notesSlide2.xml"/><Relationship Id="rId9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2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21.png"/><Relationship Id="rId5" Type="http://schemas.openxmlformats.org/officeDocument/2006/relationships/image" Target="../media/image5.png"/><Relationship Id="rId10" Type="http://schemas.openxmlformats.org/officeDocument/2006/relationships/image" Target="../media/image4.png"/><Relationship Id="rId4" Type="http://schemas.openxmlformats.org/officeDocument/2006/relationships/image" Target="../media/image1.png"/><Relationship Id="rId9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4.xml"/><Relationship Id="rId3" Type="http://schemas.openxmlformats.org/officeDocument/2006/relationships/slideLayout" Target="../slideLayouts/slideLayout2.xml"/><Relationship Id="rId7" Type="http://schemas.openxmlformats.org/officeDocument/2006/relationships/diagramLayout" Target="../diagrams/layout4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diagramData" Target="../diagrams/data4.xml"/><Relationship Id="rId11" Type="http://schemas.openxmlformats.org/officeDocument/2006/relationships/image" Target="../media/image4.png"/><Relationship Id="rId5" Type="http://schemas.openxmlformats.org/officeDocument/2006/relationships/image" Target="../media/image8.png"/><Relationship Id="rId10" Type="http://schemas.microsoft.com/office/2007/relationships/diagramDrawing" Target="../diagrams/drawing4.xml"/><Relationship Id="rId4" Type="http://schemas.openxmlformats.org/officeDocument/2006/relationships/image" Target="../media/image5.png"/><Relationship Id="rId9" Type="http://schemas.openxmlformats.org/officeDocument/2006/relationships/diagramColors" Target="../diagrams/colors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1E644DE9-8D09-43E2-BA69-F57482CFC9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C23C919-B32E-40FF-B3D8-631316E84E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1B17B84-F8A7-4053-9C9D-91E3CA7FFE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0"/>
            <a:ext cx="12188951" cy="6858000"/>
          </a:xfrm>
          <a:prstGeom prst="rect">
            <a:avLst/>
          </a:prstGeom>
          <a:blipFill dpi="0" rotWithShape="1">
            <a:blip r:embed="rId4">
              <a:alphaModFix amt="30000"/>
              <a:lum bright="70000" contrast="-70000"/>
            </a:blip>
            <a:srcRect/>
            <a:tile tx="889000" ty="0" sx="100000" sy="100000" flip="xy" algn="t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2B2CAD-8E95-1929-DB22-FEAF9CCDDACB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rcRect t="12787" r="-1" b="-1"/>
          <a:stretch/>
        </p:blipFill>
        <p:spPr>
          <a:xfrm>
            <a:off x="20" y="10"/>
            <a:ext cx="12188932" cy="68566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02E8113-7BB3-5DDF-A232-4C0701A7D4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740211"/>
            <a:ext cx="7530685" cy="3163864"/>
          </a:xfrm>
        </p:spPr>
        <p:txBody>
          <a:bodyPr>
            <a:normAutofit/>
          </a:bodyPr>
          <a:lstStyle/>
          <a:p>
            <a:pPr algn="l"/>
            <a:r>
              <a:rPr lang="en-US" sz="5200">
                <a:solidFill>
                  <a:srgbClr val="FFFFFF"/>
                </a:solidFill>
              </a:rPr>
              <a:t>Predicting Outlook of Stock Prices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B53399-6B8A-BDE3-CED4-372A4E5348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4074515"/>
            <a:ext cx="7583133" cy="1279124"/>
          </a:xfrm>
        </p:spPr>
        <p:txBody>
          <a:bodyPr>
            <a:normAutofit/>
          </a:bodyPr>
          <a:lstStyle/>
          <a:p>
            <a:pPr algn="l"/>
            <a:r>
              <a:rPr lang="en-US" sz="2200">
                <a:solidFill>
                  <a:srgbClr val="FFFFFF"/>
                </a:solidFill>
              </a:rPr>
              <a:t>By: Jamie Tran</a:t>
            </a:r>
          </a:p>
        </p:txBody>
      </p:sp>
      <p:pic>
        <p:nvPicPr>
          <p:cNvPr id="7" name="Audio 6">
            <a:extLst>
              <a:ext uri="{FF2B5EF4-FFF2-40B4-BE49-F238E27FC236}">
                <a16:creationId xmlns:a16="http://schemas.microsoft.com/office/drawing/2014/main" id="{D444EC4D-2F89-3E34-66FC-F2D87507C4C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0486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173"/>
    </mc:Choice>
    <mc:Fallback>
      <p:transition spd="slow" advTm="91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72D06A1-BA08-4820-BBC8-B24DDB32A3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018" r="40625"/>
          <a:stretch/>
        </p:blipFill>
        <p:spPr>
          <a:xfrm>
            <a:off x="10744200" y="0"/>
            <a:ext cx="1447800" cy="15357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BD1EC63-61AE-6B78-808C-99E289EFE3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559813"/>
            <a:ext cx="10348146" cy="1675009"/>
          </a:xfrm>
        </p:spPr>
        <p:txBody>
          <a:bodyPr anchor="t">
            <a:normAutofit/>
          </a:bodyPr>
          <a:lstStyle/>
          <a:p>
            <a:r>
              <a:rPr lang="en-US">
                <a:solidFill>
                  <a:schemeClr val="tx2"/>
                </a:solidFill>
              </a:rPr>
              <a:t>References: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295E665-0408-4072-94B3-49BA5ACBCB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048"/>
          <a:stretch/>
        </p:blipFill>
        <p:spPr>
          <a:xfrm rot="10800000">
            <a:off x="0" y="2719662"/>
            <a:ext cx="1371600" cy="2548349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0E7D69-F223-7536-B636-BE1BA0806F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94587" y="2403097"/>
            <a:ext cx="7178691" cy="3709990"/>
          </a:xfrm>
        </p:spPr>
        <p:txBody>
          <a:bodyPr anchor="ctr">
            <a:normAutofit/>
          </a:bodyPr>
          <a:lstStyle/>
          <a:p>
            <a:pPr marL="360045" marR="0" indent="-360045"/>
            <a:r>
              <a:rPr lang="en-US" sz="170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“Do You Know What Your Investments Are? Most Americans Don’t.” </a:t>
            </a:r>
            <a:r>
              <a:rPr lang="en-US" sz="1700" i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NerdWallet</a:t>
            </a:r>
            <a:r>
              <a:rPr lang="en-US" sz="170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1700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www.nerdwallet.com</a:t>
            </a:r>
            <a:r>
              <a:rPr lang="en-US" sz="170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/article/investing/do-you-know-what-your-investments-are-most-</a:t>
            </a:r>
            <a:r>
              <a:rPr lang="en-US" sz="1700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americans</a:t>
            </a:r>
            <a:r>
              <a:rPr lang="en-US" sz="170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-</a:t>
            </a:r>
            <a:r>
              <a:rPr lang="en-US" sz="1700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dont</a:t>
            </a:r>
            <a:r>
              <a:rPr lang="en-US" sz="170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#:~:text=Key%20findings,they%20hold%20in%20these%20accounts. Accessed 31 July 2024. </a:t>
            </a:r>
          </a:p>
          <a:p>
            <a:pPr marL="360045" marR="0" indent="-360045"/>
            <a:r>
              <a:rPr lang="en-US" sz="1700" i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Alphabet Inc. (GOOG) Stock Historical Prices &amp; Data - Yahoo Finance</a:t>
            </a:r>
            <a:r>
              <a:rPr lang="en-US" sz="170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1700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finance.yahoo.com</a:t>
            </a:r>
            <a:r>
              <a:rPr lang="en-US" sz="170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/quote/GOOG/history/. Accessed 31 July 2024. </a:t>
            </a:r>
          </a:p>
          <a:p>
            <a:pPr marL="360045" marR="0" indent="-360045"/>
            <a:r>
              <a:rPr lang="en-US" sz="1700" i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Apple Inc. (AAPL) Stock Historical Prices &amp; Data - Yahoo Finance</a:t>
            </a:r>
            <a:r>
              <a:rPr lang="en-US" sz="170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1700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finance.yahoo.com</a:t>
            </a:r>
            <a:r>
              <a:rPr lang="en-US" sz="170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/quote/AAPL/history/. Accessed 31 July 2024. </a:t>
            </a:r>
          </a:p>
          <a:p>
            <a:pPr marL="360045" marR="0" indent="-360045"/>
            <a:r>
              <a:rPr lang="en-US" sz="1700" i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Tesla, Inc. (TSLA) Stock Historical Prices &amp; Data - Yahoo Finance</a:t>
            </a:r>
            <a:r>
              <a:rPr lang="en-US" sz="170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1700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finance.yahoo.com</a:t>
            </a:r>
            <a:r>
              <a:rPr lang="en-US" sz="170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/quote/TSLA/history/. Accessed 31 July 2024. </a:t>
            </a:r>
          </a:p>
          <a:p>
            <a:endParaRPr lang="en-US" sz="17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59329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aphicFrame>
        <p:nvGraphicFramePr>
          <p:cNvPr id="19" name="Content Placeholder 2">
            <a:extLst>
              <a:ext uri="{FF2B5EF4-FFF2-40B4-BE49-F238E27FC236}">
                <a16:creationId xmlns:a16="http://schemas.microsoft.com/office/drawing/2014/main" id="{77126DC3-81EB-8B95-0250-3120E12C348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22508858"/>
              </p:ext>
            </p:extLst>
          </p:nvPr>
        </p:nvGraphicFramePr>
        <p:xfrm>
          <a:off x="838200" y="2918850"/>
          <a:ext cx="10515600" cy="32102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4" name="Title 1">
            <a:extLst>
              <a:ext uri="{FF2B5EF4-FFF2-40B4-BE49-F238E27FC236}">
                <a16:creationId xmlns:a16="http://schemas.microsoft.com/office/drawing/2014/main" id="{392995BE-FD7F-E429-7282-53F986B4386A}"/>
              </a:ext>
            </a:extLst>
          </p:cNvPr>
          <p:cNvSpPr txBox="1">
            <a:spLocks/>
          </p:cNvSpPr>
          <p:nvPr/>
        </p:nvSpPr>
        <p:spPr>
          <a:xfrm>
            <a:off x="1100393" y="894131"/>
            <a:ext cx="9988166" cy="129580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tx2"/>
                </a:solidFill>
              </a:rPr>
              <a:t>Quick Facts on Investors:</a:t>
            </a:r>
          </a:p>
        </p:txBody>
      </p:sp>
      <p:pic>
        <p:nvPicPr>
          <p:cNvPr id="50" name="Audio 49">
            <a:extLst>
              <a:ext uri="{FF2B5EF4-FFF2-40B4-BE49-F238E27FC236}">
                <a16:creationId xmlns:a16="http://schemas.microsoft.com/office/drawing/2014/main" id="{5811070A-58B3-755C-3335-D9923F98D31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8767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8414"/>
    </mc:Choice>
    <mc:Fallback>
      <p:transition spd="slow" advTm="484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0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4FB2F27-3F7D-440E-A905-86607A926A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F678C14-A033-4139-BCA9-8382B03964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8CBEC9D-9F9B-4383-B986-DE5B184A9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00" t="44401"/>
          <a:stretch/>
        </p:blipFill>
        <p:spPr>
          <a:xfrm>
            <a:off x="-3048" y="-1"/>
            <a:ext cx="1146048" cy="107090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DBB3BF7-3BD1-B8B5-4D8F-8B3469A0C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61339"/>
            <a:ext cx="4648200" cy="2831136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tx2"/>
                </a:solidFill>
              </a:rPr>
              <a:t>Business Problem: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F9DBC7-FAD8-4D30-0ECC-C8994A1957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429000"/>
            <a:ext cx="4647901" cy="2585613"/>
          </a:xfrm>
        </p:spPr>
        <p:txBody>
          <a:bodyPr>
            <a:normAutofit/>
          </a:bodyPr>
          <a:lstStyle/>
          <a:p>
            <a:r>
              <a:rPr lang="en-US" sz="1800" dirty="0">
                <a:solidFill>
                  <a:schemeClr val="tx2"/>
                </a:solidFill>
              </a:rPr>
              <a:t>Helping investment firms attract new business.</a:t>
            </a:r>
          </a:p>
          <a:p>
            <a:r>
              <a:rPr lang="en-US" sz="1800" dirty="0">
                <a:solidFill>
                  <a:schemeClr val="tx2"/>
                </a:solidFill>
              </a:rPr>
              <a:t>Creating sentiment analysis to help guide new and old investors.</a:t>
            </a:r>
          </a:p>
          <a:p>
            <a:r>
              <a:rPr lang="en-US" sz="1800" dirty="0">
                <a:solidFill>
                  <a:schemeClr val="tx2"/>
                </a:solidFill>
              </a:rPr>
              <a:t>Provides resources that help these firms stand out.</a:t>
            </a:r>
          </a:p>
        </p:txBody>
      </p:sp>
      <p:pic>
        <p:nvPicPr>
          <p:cNvPr id="7" name="Graphic 6" descr="Financial">
            <a:extLst>
              <a:ext uri="{FF2B5EF4-FFF2-40B4-BE49-F238E27FC236}">
                <a16:creationId xmlns:a16="http://schemas.microsoft.com/office/drawing/2014/main" id="{1F232F4F-9489-831A-0085-D27BA4B2D9D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626806" y="1020267"/>
            <a:ext cx="4817466" cy="481746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E52FC7-B3EF-46A4-B8CE-292164EC9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964"/>
          <a:stretch/>
        </p:blipFill>
        <p:spPr>
          <a:xfrm>
            <a:off x="11527047" y="3144779"/>
            <a:ext cx="661905" cy="2548349"/>
          </a:xfrm>
          <a:prstGeom prst="rect">
            <a:avLst/>
          </a:prstGeom>
        </p:spPr>
      </p:pic>
      <p:pic>
        <p:nvPicPr>
          <p:cNvPr id="24" name="Audio 23">
            <a:extLst>
              <a:ext uri="{FF2B5EF4-FFF2-40B4-BE49-F238E27FC236}">
                <a16:creationId xmlns:a16="http://schemas.microsoft.com/office/drawing/2014/main" id="{D598199F-0770-33B1-176B-679CE5F0778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070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7458"/>
    </mc:Choice>
    <mc:Fallback>
      <p:transition spd="slow" advTm="474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3A9B7B3-F171-4C25-99FC-C54250F064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2D5C7C5-9C27-4A61-9F57-1857D45320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B9546E-20BE-462C-8BE8-4EBDB46F86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22567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FE5D2E8-C366-48AC-97AE-18C67E4EF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2225674"/>
          </a:xfrm>
          <a:prstGeom prst="rect">
            <a:avLst/>
          </a:prstGeom>
          <a:blipFill dpi="0" rotWithShape="1">
            <a:blip r:embed="rId4">
              <a:alphaModFix amt="2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88900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4FEEEE-4D9E-6080-6679-480BACE088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2" y="381000"/>
            <a:ext cx="10003218" cy="1600124"/>
          </a:xfrm>
        </p:spPr>
        <p:txBody>
          <a:bodyPr>
            <a:normAutofit/>
          </a:bodyPr>
          <a:lstStyle/>
          <a:p>
            <a:r>
              <a:rPr lang="en-US" dirty="0"/>
              <a:t>Data Elements: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6E72775-3656-37B4-0B8F-D8D89110E2B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21431475"/>
              </p:ext>
            </p:extLst>
          </p:nvPr>
        </p:nvGraphicFramePr>
        <p:xfrm>
          <a:off x="838200" y="2514600"/>
          <a:ext cx="10515600" cy="36623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10" name="Audio 9">
            <a:extLst>
              <a:ext uri="{FF2B5EF4-FFF2-40B4-BE49-F238E27FC236}">
                <a16:creationId xmlns:a16="http://schemas.microsoft.com/office/drawing/2014/main" id="{E43C9B22-FA69-3ED3-4CCC-D90DF2846BA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4468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877"/>
    </mc:Choice>
    <mc:Fallback>
      <p:transition spd="slow" advTm="288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72D06A1-BA08-4820-BBC8-B24DDB32A3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018" r="40625"/>
          <a:stretch/>
        </p:blipFill>
        <p:spPr>
          <a:xfrm>
            <a:off x="10744200" y="0"/>
            <a:ext cx="1447800" cy="15357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49270C8-9156-2A29-2BCB-CC3452436C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559813"/>
            <a:ext cx="10348146" cy="1283471"/>
          </a:xfrm>
        </p:spPr>
        <p:txBody>
          <a:bodyPr anchor="t">
            <a:normAutofit/>
          </a:bodyPr>
          <a:lstStyle/>
          <a:p>
            <a:r>
              <a:rPr lang="en-US">
                <a:solidFill>
                  <a:schemeClr val="tx2"/>
                </a:solidFill>
              </a:rPr>
              <a:t>Data Preparation: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295E665-0408-4072-94B3-49BA5ACBCB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342"/>
          <a:stretch/>
        </p:blipFill>
        <p:spPr>
          <a:xfrm rot="10800000">
            <a:off x="-1" y="2719661"/>
            <a:ext cx="830249" cy="2548349"/>
          </a:xfrm>
          <a:prstGeom prst="rect">
            <a:avLst/>
          </a:prstGeom>
        </p:spPr>
      </p:pic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153D087-5040-E054-A07D-88A9DF7D738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59139036"/>
              </p:ext>
            </p:extLst>
          </p:nvPr>
        </p:nvGraphicFramePr>
        <p:xfrm>
          <a:off x="1197268" y="1843284"/>
          <a:ext cx="10156531" cy="43336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pic>
        <p:nvPicPr>
          <p:cNvPr id="28" name="Audio 27">
            <a:extLst>
              <a:ext uri="{FF2B5EF4-FFF2-40B4-BE49-F238E27FC236}">
                <a16:creationId xmlns:a16="http://schemas.microsoft.com/office/drawing/2014/main" id="{958437BC-A580-0CBC-E971-4F7C9AD4B02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9625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5099"/>
    </mc:Choice>
    <mc:Fallback>
      <p:transition spd="slow" advTm="450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A8C81AE-8F0D-49F3-9FB4-334B0DCDF1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9DA4B2B-B54E-43B4-A1A4-EB704F7F3D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01" t="54841" r="-1"/>
          <a:stretch/>
        </p:blipFill>
        <p:spPr>
          <a:xfrm>
            <a:off x="0" y="0"/>
            <a:ext cx="872377" cy="8382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78DE43-4105-6371-D244-324DE09B2B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2126" y="312024"/>
            <a:ext cx="5179237" cy="225958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Method: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BC33DE-D0C5-BFED-742F-6F83AA3ED5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1888" y="1129793"/>
            <a:ext cx="5146083" cy="1268986"/>
          </a:xfrm>
        </p:spPr>
        <p:txBody>
          <a:bodyPr>
            <a:normAutofit/>
          </a:bodyPr>
          <a:lstStyle/>
          <a:p>
            <a:r>
              <a:rPr lang="en-US" sz="1800" dirty="0">
                <a:solidFill>
                  <a:schemeClr val="tx2"/>
                </a:solidFill>
              </a:rPr>
              <a:t>Exploratory data analysis. </a:t>
            </a:r>
          </a:p>
          <a:p>
            <a:r>
              <a:rPr lang="en-US" sz="1800" dirty="0">
                <a:solidFill>
                  <a:schemeClr val="tx2"/>
                </a:solidFill>
              </a:rPr>
              <a:t>Ridge Regression.</a:t>
            </a:r>
          </a:p>
        </p:txBody>
      </p:sp>
      <p:pic>
        <p:nvPicPr>
          <p:cNvPr id="4" name="Picture 3" descr="A graph of a stock price&#10;&#10;Description automatically generated with medium confidence">
            <a:extLst>
              <a:ext uri="{FF2B5EF4-FFF2-40B4-BE49-F238E27FC236}">
                <a16:creationId xmlns:a16="http://schemas.microsoft.com/office/drawing/2014/main" id="{F22423DA-BD30-93CB-2385-75C5A42FF5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5525" y="3124200"/>
            <a:ext cx="4544586" cy="3181210"/>
          </a:xfrm>
          <a:prstGeom prst="rect">
            <a:avLst/>
          </a:prstGeom>
        </p:spPr>
      </p:pic>
      <p:pic>
        <p:nvPicPr>
          <p:cNvPr id="5" name="Picture 4" descr="A graph of a graph of stocks&#10;&#10;Description automatically generated with medium confidence">
            <a:extLst>
              <a:ext uri="{FF2B5EF4-FFF2-40B4-BE49-F238E27FC236}">
                <a16:creationId xmlns:a16="http://schemas.microsoft.com/office/drawing/2014/main" id="{4EAAE00C-220D-0784-DDE7-1A0E7519FE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91888" y="3124200"/>
            <a:ext cx="4544586" cy="318121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C32610F-5445-4E12-87F6-F0591ABE7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964"/>
          <a:stretch/>
        </p:blipFill>
        <p:spPr>
          <a:xfrm>
            <a:off x="11527047" y="3144779"/>
            <a:ext cx="661905" cy="2548349"/>
          </a:xfrm>
          <a:prstGeom prst="rect">
            <a:avLst/>
          </a:prstGeom>
        </p:spPr>
      </p:pic>
      <p:pic>
        <p:nvPicPr>
          <p:cNvPr id="40" name="Audio 39">
            <a:extLst>
              <a:ext uri="{FF2B5EF4-FFF2-40B4-BE49-F238E27FC236}">
                <a16:creationId xmlns:a16="http://schemas.microsoft.com/office/drawing/2014/main" id="{41DB9082-D64E-5483-A9E8-FA26409895B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853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4736"/>
    </mc:Choice>
    <mc:Fallback>
      <p:transition spd="slow" advTm="947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0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800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CB7E8AE-A3AC-4BB7-A5C6-F00EC697B2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1392401"/>
          </a:xfrm>
          <a:prstGeom prst="rect">
            <a:avLst/>
          </a:prstGeom>
        </p:spPr>
      </p:pic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729F2144-48B7-4730-955E-365ECED3AB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765FF50-D2F9-4A4F-86ED-F101E172B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FFECA84E-1776-4B03-9261-CF74A291D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018" r="40625"/>
          <a:stretch/>
        </p:blipFill>
        <p:spPr>
          <a:xfrm rot="16200000">
            <a:off x="59366" y="-80735"/>
            <a:ext cx="1447800" cy="15357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F3F6E73-1637-4767-6EA2-A65EE70DA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638512"/>
            <a:ext cx="9601200" cy="174041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dirty="0">
                <a:solidFill>
                  <a:schemeClr val="tx2">
                    <a:lumMod val="90000"/>
                    <a:lumOff val="10000"/>
                  </a:schemeClr>
                </a:solidFill>
              </a:rPr>
              <a:t>Results: Part One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2BFFF490-82EC-4000-BB36-A67FD39E3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97"/>
          <a:stretch/>
        </p:blipFill>
        <p:spPr>
          <a:xfrm>
            <a:off x="11406378" y="1600200"/>
            <a:ext cx="785622" cy="2548349"/>
          </a:xfrm>
          <a:prstGeom prst="rect">
            <a:avLst/>
          </a:prstGeom>
        </p:spPr>
      </p:pic>
      <p:pic>
        <p:nvPicPr>
          <p:cNvPr id="9" name="Content Placeholder 3">
            <a:extLst>
              <a:ext uri="{FF2B5EF4-FFF2-40B4-BE49-F238E27FC236}">
                <a16:creationId xmlns:a16="http://schemas.microsoft.com/office/drawing/2014/main" id="{872656D0-EFBE-C95F-BA30-0F6AE6C9F6B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0938" y="3999362"/>
            <a:ext cx="3455579" cy="98962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8559A70-AC8A-A7DE-BF81-1F45BAD70BB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61301" y="3999362"/>
            <a:ext cx="3323372" cy="9896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05D1C74-F340-AC86-40D8-EC4D45F8083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59457" y="3987206"/>
            <a:ext cx="3323373" cy="1001782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15BFC7E-E7AF-C85B-B31C-A46C9F3673DD}"/>
              </a:ext>
            </a:extLst>
          </p:cNvPr>
          <p:cNvSpPr txBox="1">
            <a:spLocks/>
          </p:cNvSpPr>
          <p:nvPr/>
        </p:nvSpPr>
        <p:spPr>
          <a:xfrm>
            <a:off x="27968" y="3210196"/>
            <a:ext cx="4859867" cy="54270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1060704">
              <a:spcBef>
                <a:spcPts val="1160"/>
              </a:spcBef>
              <a:buNone/>
            </a:pPr>
            <a:r>
              <a:rPr lang="en-US" sz="2552" dirty="0">
                <a:solidFill>
                  <a:schemeClr val="tx2">
                    <a:lumMod val="90000"/>
                    <a:lumOff val="10000"/>
                  </a:schemeClr>
                </a:solidFill>
              </a:rPr>
              <a:t>Google results:</a:t>
            </a:r>
            <a:endParaRPr lang="en-US" sz="2200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9B00E5EB-2565-00C4-1768-2755C4F0BA38}"/>
              </a:ext>
            </a:extLst>
          </p:cNvPr>
          <p:cNvSpPr txBox="1">
            <a:spLocks/>
          </p:cNvSpPr>
          <p:nvPr/>
        </p:nvSpPr>
        <p:spPr>
          <a:xfrm>
            <a:off x="3493053" y="3210196"/>
            <a:ext cx="4859867" cy="54270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1060704">
              <a:spcBef>
                <a:spcPts val="1160"/>
              </a:spcBef>
              <a:buNone/>
            </a:pPr>
            <a:r>
              <a:rPr lang="en-US" sz="2552" dirty="0">
                <a:solidFill>
                  <a:schemeClr val="tx2">
                    <a:lumMod val="90000"/>
                    <a:lumOff val="10000"/>
                  </a:schemeClr>
                </a:solidFill>
              </a:rPr>
              <a:t>Apple results:</a:t>
            </a:r>
            <a:endParaRPr lang="en-US" sz="2200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994917EC-44CE-40AA-71D6-6C8D7D34C40B}"/>
              </a:ext>
            </a:extLst>
          </p:cNvPr>
          <p:cNvSpPr txBox="1">
            <a:spLocks/>
          </p:cNvSpPr>
          <p:nvPr/>
        </p:nvSpPr>
        <p:spPr>
          <a:xfrm>
            <a:off x="6958138" y="3157646"/>
            <a:ext cx="4859867" cy="54270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1060704">
              <a:spcBef>
                <a:spcPts val="1160"/>
              </a:spcBef>
              <a:buNone/>
            </a:pPr>
            <a:r>
              <a:rPr lang="en-US" sz="2552" dirty="0">
                <a:solidFill>
                  <a:schemeClr val="tx2">
                    <a:lumMod val="90000"/>
                    <a:lumOff val="10000"/>
                  </a:schemeClr>
                </a:solidFill>
              </a:rPr>
              <a:t>Tesla results:</a:t>
            </a:r>
            <a:endParaRPr lang="en-US" sz="2200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pic>
        <p:nvPicPr>
          <p:cNvPr id="25" name="Audio 24">
            <a:extLst>
              <a:ext uri="{FF2B5EF4-FFF2-40B4-BE49-F238E27FC236}">
                <a16:creationId xmlns:a16="http://schemas.microsoft.com/office/drawing/2014/main" id="{5B820ABF-8D6F-E8DD-0D46-A3CA9A5A254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6199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5650"/>
    </mc:Choice>
    <mc:Fallback>
      <p:transition spd="slow" advTm="856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5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800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CB7E8AE-A3AC-4BB7-A5C6-F00EC697B2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1392401"/>
          </a:xfrm>
          <a:prstGeom prst="rect">
            <a:avLst/>
          </a:prstGeom>
        </p:spPr>
      </p:pic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729F2144-48B7-4730-955E-365ECED3AB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765FF50-D2F9-4A4F-86ED-F101E172B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FFECA84E-1776-4B03-9261-CF74A291D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018" r="40625"/>
          <a:stretch/>
        </p:blipFill>
        <p:spPr>
          <a:xfrm rot="16200000">
            <a:off x="59366" y="-80735"/>
            <a:ext cx="1447800" cy="15357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F3F6E73-1637-4767-6EA2-A65EE70DA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3876" y="304801"/>
            <a:ext cx="9601200" cy="174041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>
                <a:solidFill>
                  <a:schemeClr val="tx2">
                    <a:lumMod val="90000"/>
                    <a:lumOff val="10000"/>
                  </a:schemeClr>
                </a:solidFill>
              </a:rPr>
              <a:t>Results: Part Two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DE0498D-0C1F-B696-7F68-75E683CA0244}"/>
              </a:ext>
            </a:extLst>
          </p:cNvPr>
          <p:cNvSpPr txBox="1">
            <a:spLocks/>
          </p:cNvSpPr>
          <p:nvPr/>
        </p:nvSpPr>
        <p:spPr>
          <a:xfrm>
            <a:off x="1712976" y="2143899"/>
            <a:ext cx="8763001" cy="10008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2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All stocks have a bullish outlook.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982426D-481B-0F00-2F94-F39768D361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338276" y="3736280"/>
            <a:ext cx="3720108" cy="231576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C5B3682-DCB7-6CCC-4B3A-BEC139C50D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98099" y="3736280"/>
            <a:ext cx="3720108" cy="231576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BFFF490-82EC-4000-BB36-A67FD39E3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8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97"/>
          <a:stretch/>
        </p:blipFill>
        <p:spPr>
          <a:xfrm>
            <a:off x="11406378" y="1600200"/>
            <a:ext cx="785622" cy="25483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871CB96-0401-1CAE-F255-39DA3B40B00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57924" y="3730711"/>
            <a:ext cx="3753076" cy="2326906"/>
          </a:xfrm>
          <a:prstGeom prst="rect">
            <a:avLst/>
          </a:prstGeom>
        </p:spPr>
      </p:pic>
      <p:pic>
        <p:nvPicPr>
          <p:cNvPr id="14" name="Audio 13">
            <a:extLst>
              <a:ext uri="{FF2B5EF4-FFF2-40B4-BE49-F238E27FC236}">
                <a16:creationId xmlns:a16="http://schemas.microsoft.com/office/drawing/2014/main" id="{1E4C0FD7-BEB1-1247-6A64-E3E1CDCC73E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5756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694"/>
    </mc:Choice>
    <mc:Fallback>
      <p:transition spd="slow" advTm="316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72D06A1-BA08-4820-BBC8-B24DDB32A3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018" r="40625"/>
          <a:stretch/>
        </p:blipFill>
        <p:spPr>
          <a:xfrm>
            <a:off x="10744200" y="0"/>
            <a:ext cx="1447800" cy="15357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695310F-2B20-93BC-257F-91BB70D46E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559813"/>
            <a:ext cx="10348146" cy="1283471"/>
          </a:xfrm>
        </p:spPr>
        <p:txBody>
          <a:bodyPr anchor="t">
            <a:normAutofit/>
          </a:bodyPr>
          <a:lstStyle/>
          <a:p>
            <a:r>
              <a:rPr lang="en-US">
                <a:solidFill>
                  <a:schemeClr val="tx2"/>
                </a:solidFill>
              </a:rPr>
              <a:t>Conclusion: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295E665-0408-4072-94B3-49BA5ACBCB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342"/>
          <a:stretch/>
        </p:blipFill>
        <p:spPr>
          <a:xfrm rot="10800000">
            <a:off x="-1" y="2719661"/>
            <a:ext cx="830249" cy="2548349"/>
          </a:xfrm>
          <a:prstGeom prst="rect">
            <a:avLst/>
          </a:prstGeom>
        </p:spPr>
      </p:pic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8D90AD9-01FD-5D30-EEAF-94C2213CA7C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39949510"/>
              </p:ext>
            </p:extLst>
          </p:nvPr>
        </p:nvGraphicFramePr>
        <p:xfrm>
          <a:off x="1197268" y="1843284"/>
          <a:ext cx="10156531" cy="43336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pic>
        <p:nvPicPr>
          <p:cNvPr id="16" name="Audio 15">
            <a:extLst>
              <a:ext uri="{FF2B5EF4-FFF2-40B4-BE49-F238E27FC236}">
                <a16:creationId xmlns:a16="http://schemas.microsoft.com/office/drawing/2014/main" id="{6F87829B-FDED-E31B-B5D8-637A0D215C4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2654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3677"/>
    </mc:Choice>
    <mc:Fallback>
      <p:transition spd="slow" advTm="636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BlockprintVTI">
  <a:themeElements>
    <a:clrScheme name="Custom 69">
      <a:dk1>
        <a:sysClr val="windowText" lastClr="000000"/>
      </a:dk1>
      <a:lt1>
        <a:sysClr val="window" lastClr="FFFFFF"/>
      </a:lt1>
      <a:dk2>
        <a:srgbClr val="44131A"/>
      </a:dk2>
      <a:lt2>
        <a:srgbClr val="F2ECEA"/>
      </a:lt2>
      <a:accent1>
        <a:srgbClr val="A62C52"/>
      </a:accent1>
      <a:accent2>
        <a:srgbClr val="A7928D"/>
      </a:accent2>
      <a:accent3>
        <a:srgbClr val="307C71"/>
      </a:accent3>
      <a:accent4>
        <a:srgbClr val="41575D"/>
      </a:accent4>
      <a:accent5>
        <a:srgbClr val="8FA3A3"/>
      </a:accent5>
      <a:accent6>
        <a:srgbClr val="CA8370"/>
      </a:accent6>
      <a:hlink>
        <a:srgbClr val="D13D6E"/>
      </a:hlink>
      <a:folHlink>
        <a:srgbClr val="6C9D92"/>
      </a:folHlink>
    </a:clrScheme>
    <a:fontScheme name="Custom 56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ockprintVTI" id="{AA8C8908-6BA4-477C-AEA4-CB6C32A1FE3B}" vid="{36392749-7C1D-4938-93BB-440CD2A1B0A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677</TotalTime>
  <Words>380</Words>
  <Application>Microsoft Macintosh PowerPoint</Application>
  <PresentationFormat>Widescreen</PresentationFormat>
  <Paragraphs>42</Paragraphs>
  <Slides>10</Slides>
  <Notes>2</Notes>
  <HiddenSlides>0</HiddenSlides>
  <MMClips>9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Aptos</vt:lpstr>
      <vt:lpstr>Arial</vt:lpstr>
      <vt:lpstr>Avenir Next LT Pro</vt:lpstr>
      <vt:lpstr>AvenirNext LT Pro Medium</vt:lpstr>
      <vt:lpstr>Times New Roman</vt:lpstr>
      <vt:lpstr>BlockprintVTI</vt:lpstr>
      <vt:lpstr>Predicting Outlook of Stock Prices</vt:lpstr>
      <vt:lpstr>PowerPoint Presentation</vt:lpstr>
      <vt:lpstr>Business Problem:</vt:lpstr>
      <vt:lpstr>Data Elements:</vt:lpstr>
      <vt:lpstr>Data Preparation:</vt:lpstr>
      <vt:lpstr>Method:</vt:lpstr>
      <vt:lpstr>Results: Part One</vt:lpstr>
      <vt:lpstr>Results: Part Two</vt:lpstr>
      <vt:lpstr>Conclusion:</vt:lpstr>
      <vt:lpstr>References: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Jamie Tran</dc:creator>
  <cp:lastModifiedBy>Jamie Tran</cp:lastModifiedBy>
  <cp:revision>2</cp:revision>
  <dcterms:created xsi:type="dcterms:W3CDTF">2024-08-03T16:07:18Z</dcterms:created>
  <dcterms:modified xsi:type="dcterms:W3CDTF">2024-08-04T03:24:22Z</dcterms:modified>
</cp:coreProperties>
</file>